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8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359" r:id="rId3"/>
    <p:sldId id="487" r:id="rId5"/>
    <p:sldId id="360" r:id="rId6"/>
    <p:sldId id="423" r:id="rId7"/>
    <p:sldId id="324" r:id="rId8"/>
    <p:sldId id="371" r:id="rId9"/>
    <p:sldId id="372" r:id="rId10"/>
    <p:sldId id="412" r:id="rId11"/>
    <p:sldId id="419" r:id="rId12"/>
    <p:sldId id="384" r:id="rId13"/>
    <p:sldId id="414" r:id="rId14"/>
    <p:sldId id="488" r:id="rId15"/>
    <p:sldId id="489" r:id="rId16"/>
    <p:sldId id="490" r:id="rId17"/>
    <p:sldId id="491" r:id="rId18"/>
    <p:sldId id="492" r:id="rId19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F4F5F7"/>
    <a:srgbClr val="FFFFFF"/>
    <a:srgbClr val="FDFDFD"/>
    <a:srgbClr val="5DD4F0"/>
    <a:srgbClr val="0082F3"/>
    <a:srgbClr val="2192F3"/>
    <a:srgbClr val="BFBFBF"/>
    <a:srgbClr val="F5F5F5"/>
    <a:srgbClr val="FF7E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5565" autoAdjust="0"/>
  </p:normalViewPr>
  <p:slideViewPr>
    <p:cSldViewPr snapToGrid="0" snapToObjects="1">
      <p:cViewPr varScale="1">
        <p:scale>
          <a:sx n="109" d="100"/>
          <a:sy n="109" d="100"/>
        </p:scale>
        <p:origin x="1240" y="184"/>
      </p:cViewPr>
      <p:guideLst>
        <p:guide orient="horz" pos="2172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9.xml"/><Relationship Id="rId24" Type="http://schemas.openxmlformats.org/officeDocument/2006/relationships/customXml" Target="../customXml/item1.xml"/><Relationship Id="rId23" Type="http://schemas.openxmlformats.org/officeDocument/2006/relationships/customXmlProps" Target="../customXml/itemProps8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11764-FD41-4DE6-9C4B-11CD77454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3AD6-B754-4DD5-882E-BFB2703B57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3AD6-B754-4DD5-882E-BFB2703B57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3AD6-B754-4DD5-882E-BFB2703B57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D317-0BD8-4032-8356-D221081B62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rotWithShape="1">
          <a:gsLst>
            <a:gs pos="0">
              <a:srgbClr val="007BD3"/>
            </a:gs>
            <a:gs pos="12000">
              <a:srgbClr val="03437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9" name="图片 8" descr="dca509bd8f70f371b9ac33cd338e66c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85020" y="104775"/>
            <a:ext cx="2371725" cy="4953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EF6A613-38E4-A948-A6C1-95356A15AFF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9193687-9016-8D44-9871-D556A96227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582595"/>
          </a:xfrm>
          <a:prstGeom prst="rect">
            <a:avLst/>
          </a:prstGeom>
        </p:spPr>
        <p:txBody>
          <a:bodyPr lIns="91429" tIns="45715" rIns="91429" bIns="45715" anchor="ctr" anchorCtr="0"/>
          <a:lstStyle>
            <a:lvl1pPr algn="l">
              <a:defRPr sz="336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609601" y="1009531"/>
            <a:ext cx="10972800" cy="5458056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lnSpc>
                <a:spcPct val="150000"/>
              </a:lnSpc>
              <a:spcBef>
                <a:spcPts val="0"/>
              </a:spcBef>
              <a:defRPr sz="2160">
                <a:latin typeface="+mj-ea"/>
                <a:ea typeface="+mj-ea"/>
              </a:defRPr>
            </a:lvl1pPr>
            <a:lvl2pPr>
              <a:lnSpc>
                <a:spcPct val="150000"/>
              </a:lnSpc>
              <a:spcBef>
                <a:spcPts val="0"/>
              </a:spcBef>
              <a:defRPr sz="2160">
                <a:latin typeface="+mj-ea"/>
                <a:ea typeface="+mj-ea"/>
              </a:defRPr>
            </a:lvl2pPr>
            <a:lvl3pPr>
              <a:lnSpc>
                <a:spcPct val="150000"/>
              </a:lnSpc>
              <a:spcBef>
                <a:spcPts val="0"/>
              </a:spcBef>
              <a:defRPr sz="1920">
                <a:latin typeface="+mj-ea"/>
                <a:ea typeface="+mj-ea"/>
              </a:defRPr>
            </a:lvl3pPr>
            <a:lvl4pPr>
              <a:lnSpc>
                <a:spcPct val="150000"/>
              </a:lnSpc>
              <a:spcBef>
                <a:spcPts val="0"/>
              </a:spcBef>
              <a:defRPr sz="1920">
                <a:latin typeface="+mj-ea"/>
                <a:ea typeface="+mj-ea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sz="192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5" name="Line 11"/>
          <p:cNvSpPr>
            <a:spLocks noChangeShapeType="1"/>
          </p:cNvSpPr>
          <p:nvPr userDrawn="1"/>
        </p:nvSpPr>
        <p:spPr bwMode="auto">
          <a:xfrm>
            <a:off x="609601" y="1009531"/>
            <a:ext cx="109728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6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5" y="6467588"/>
            <a:ext cx="8462726" cy="318256"/>
          </a:xfrm>
          <a:prstGeom prst="rect">
            <a:avLst/>
          </a:prstGeom>
        </p:spPr>
        <p:txBody>
          <a:bodyPr lIns="76179" tIns="38089" rIns="76179" bIns="38089" anchor="ctr"/>
          <a:lstStyle>
            <a:lvl1pPr marL="0" indent="0">
              <a:buNone/>
              <a:defRPr kumimoji="0" lang="zh-CN" altLang="en-US" sz="1335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数据来源：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582595"/>
          </a:xfrm>
          <a:prstGeom prst="rect">
            <a:avLst/>
          </a:prstGeom>
        </p:spPr>
        <p:txBody>
          <a:bodyPr lIns="91429" tIns="45715" rIns="91429" bIns="45715" anchor="ctr" anchorCtr="0"/>
          <a:lstStyle>
            <a:lvl1pPr algn="l">
              <a:defRPr sz="288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1" y="1009531"/>
            <a:ext cx="109728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lIns="109715" tIns="54858" rIns="109715" bIns="54858"/>
          <a:lstStyle/>
          <a:p>
            <a:pPr>
              <a:defRPr/>
            </a:pPr>
            <a:endParaRPr lang="zh-CN" altLang="en-US" sz="2160">
              <a:ea typeface="宋体" panose="02010600030101010101" pitchFamily="2" charset="-122"/>
            </a:endParaRPr>
          </a:p>
        </p:txBody>
      </p:sp>
      <p:sp>
        <p:nvSpPr>
          <p:cNvPr id="6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5" y="6499883"/>
            <a:ext cx="5905500" cy="274320"/>
          </a:xfrm>
          <a:prstGeom prst="rect">
            <a:avLst/>
          </a:prstGeom>
        </p:spPr>
        <p:txBody>
          <a:bodyPr lIns="76179" tIns="38089" rIns="76179" bIns="38089" anchor="ctr"/>
          <a:lstStyle>
            <a:lvl1pPr>
              <a:buNone/>
              <a:def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数据来源：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582595"/>
          </a:xfrm>
          <a:prstGeom prst="rect">
            <a:avLst/>
          </a:prstGeom>
        </p:spPr>
        <p:txBody>
          <a:bodyPr lIns="91429" tIns="45715" rIns="91429" bIns="45715" anchor="ctr" anchorCtr="0"/>
          <a:lstStyle>
            <a:lvl1pPr algn="l">
              <a:defRPr sz="288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1" y="1009531"/>
            <a:ext cx="109728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lIns="109715" tIns="54858" rIns="109715" bIns="54858"/>
          <a:lstStyle/>
          <a:p>
            <a:pPr>
              <a:defRPr/>
            </a:pPr>
            <a:endParaRPr lang="zh-CN" altLang="en-US" sz="2160">
              <a:ea typeface="宋体" panose="02010600030101010101" pitchFamily="2" charset="-122"/>
            </a:endParaRPr>
          </a:p>
        </p:txBody>
      </p:sp>
      <p:sp>
        <p:nvSpPr>
          <p:cNvPr id="6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5" y="6499883"/>
            <a:ext cx="5905500" cy="274320"/>
          </a:xfrm>
          <a:prstGeom prst="rect">
            <a:avLst/>
          </a:prstGeom>
        </p:spPr>
        <p:txBody>
          <a:bodyPr lIns="76179" tIns="38089" rIns="76179" bIns="38089" anchor="ctr"/>
          <a:lstStyle>
            <a:lvl1pPr>
              <a:buNone/>
              <a:def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数据来源：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百度竖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2"/>
          <p:cNvSpPr/>
          <p:nvPr userDrawn="1"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14" tIns="42859" rIns="85714" bIns="42859" rtlCol="0" anchor="ctr"/>
          <a:lstStyle/>
          <a:p>
            <a:pPr algn="ctr"/>
            <a:endParaRPr kumimoji="1" lang="zh-CN" altLang="en-US" sz="2300"/>
          </a:p>
        </p:txBody>
      </p:sp>
      <p:sp>
        <p:nvSpPr>
          <p:cNvPr id="13" name="标题 1"/>
          <p:cNvSpPr>
            <a:spLocks noGrp="1"/>
          </p:cNvSpPr>
          <p:nvPr>
            <p:ph type="title"/>
          </p:nvPr>
        </p:nvSpPr>
        <p:spPr bwMode="auto">
          <a:xfrm>
            <a:off x="609601" y="395217"/>
            <a:ext cx="10972800" cy="328253"/>
          </a:xfrm>
          <a:prstGeom prst="rect">
            <a:avLst/>
          </a:prstGeom>
        </p:spPr>
        <p:txBody>
          <a:bodyPr lIns="85704" tIns="42852" rIns="85704" bIns="42852"/>
          <a:lstStyle>
            <a:lvl1pPr algn="l">
              <a:defRPr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百度竖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2"/>
          <p:cNvSpPr/>
          <p:nvPr userDrawn="1"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3" tIns="42863" rIns="85723" bIns="42863" rtlCol="0" anchor="ctr"/>
          <a:lstStyle/>
          <a:p>
            <a:pPr algn="ctr"/>
            <a:endParaRPr kumimoji="1" lang="zh-CN" altLang="en-US" sz="23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百度竖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2"/>
          <p:cNvSpPr/>
          <p:nvPr userDrawn="1"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3" tIns="42863" rIns="85723" bIns="42863" rtlCol="0" anchor="ctr"/>
          <a:lstStyle/>
          <a:p>
            <a:pPr algn="ctr"/>
            <a:endParaRPr kumimoji="1" lang="zh-CN" altLang="en-US" sz="230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百度竖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2"/>
          <p:cNvSpPr/>
          <p:nvPr userDrawn="1"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1" tIns="42862" rIns="85721" bIns="42862" rtlCol="0" anchor="ctr"/>
          <a:lstStyle/>
          <a:p>
            <a:pPr algn="ctr"/>
            <a:endParaRPr kumimoji="1" lang="zh-CN" altLang="en-US" sz="23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百度竖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2"/>
          <p:cNvSpPr/>
          <p:nvPr userDrawn="1"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1" tIns="42862" rIns="85721" bIns="42862" rtlCol="0" anchor="ctr"/>
          <a:lstStyle/>
          <a:p>
            <a:pPr algn="ctr"/>
            <a:endParaRPr kumimoji="1" lang="zh-CN" altLang="en-US" sz="23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BD3"/>
            </a:gs>
            <a:gs pos="12000">
              <a:srgbClr val="03437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ca509bd8f70f371b9ac33cd338e66c0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9685020" y="104775"/>
            <a:ext cx="2371725" cy="4953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tags" Target="../tags/tag3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tags" Target="../tags/tag2.xml"/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svg"/><Relationship Id="rId8" Type="http://schemas.openxmlformats.org/officeDocument/2006/relationships/image" Target="../media/image30.png"/><Relationship Id="rId7" Type="http://schemas.openxmlformats.org/officeDocument/2006/relationships/tags" Target="../tags/tag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tags" Target="../tags/tag5.xml"/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7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246909" y="2455223"/>
            <a:ext cx="96012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基于</a:t>
            </a:r>
            <a:r>
              <a:rPr kumimoji="1"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通用工业网关</a:t>
            </a:r>
            <a:r>
              <a:rPr kumimoji="1" lang="en-US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kumimoji="1"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全流程智能质检及流水线监控的工业</a:t>
            </a:r>
            <a:r>
              <a:rPr kumimoji="1"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kumimoji="1" lang="en-US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制造业解决方案</a:t>
            </a:r>
            <a:endParaRPr kumimoji="1" lang="en-US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2D86"/>
            </a:gs>
            <a:gs pos="100000">
              <a:srgbClr val="0E255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594000" y="306000"/>
            <a:ext cx="95843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基于计算机视觉的智能制造智能工业质检端云一体解决方案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6109" y="1675591"/>
            <a:ext cx="1300805" cy="1348687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851056" y="4531038"/>
            <a:ext cx="6963221" cy="2200556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83741" y="827793"/>
            <a:ext cx="6963221" cy="2611211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01065" y="5288915"/>
            <a:ext cx="775335" cy="1338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计算机视觉质检、自动抽检机、老化测试机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529330" y="5721350"/>
            <a:ext cx="1304925" cy="424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质检盒子</a:t>
            </a:r>
            <a:endParaRPr lang="en-US" altLang="zh-CN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（嵌入式终端）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0" name="右箭头 59"/>
          <p:cNvSpPr/>
          <p:nvPr/>
        </p:nvSpPr>
        <p:spPr>
          <a:xfrm rot="5400000">
            <a:off x="3091815" y="3408045"/>
            <a:ext cx="426085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227598" y="1633000"/>
            <a:ext cx="5462923" cy="1243850"/>
            <a:chOff x="2284493" y="1731205"/>
            <a:chExt cx="4597562" cy="1243850"/>
          </a:xfrm>
        </p:grpSpPr>
        <p:sp>
          <p:nvSpPr>
            <p:cNvPr id="63" name="矩形 62"/>
            <p:cNvSpPr/>
            <p:nvPr/>
          </p:nvSpPr>
          <p:spPr>
            <a:xfrm>
              <a:off x="2284493" y="2433006"/>
              <a:ext cx="961332" cy="53186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智能数据标注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3398540" y="2433005"/>
              <a:ext cx="954000" cy="5420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智能缺陷数据合成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539158" y="2433005"/>
              <a:ext cx="954000" cy="5420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智能发现新缺陷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2284493" y="1737119"/>
              <a:ext cx="785978" cy="55795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上传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3216796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标注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4176949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模型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训练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5137102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模型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测试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097255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模型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下载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5620707" y="2433005"/>
              <a:ext cx="1261347" cy="5420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自动提取待优化数据集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1242544" y="1514997"/>
            <a:ext cx="763311" cy="141820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模型</a:t>
            </a:r>
            <a:endParaRPr kumimoji="1"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训练</a:t>
            </a:r>
            <a:endParaRPr kumimoji="1"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939165" y="1108710"/>
            <a:ext cx="6875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百度、根云、优刻得私有物联网云等计算机视觉、触觉全流程质检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710877" y="6254149"/>
            <a:ext cx="11988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多类型终端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7" name="右箭头 86"/>
          <p:cNvSpPr/>
          <p:nvPr/>
        </p:nvSpPr>
        <p:spPr>
          <a:xfrm rot="16200000">
            <a:off x="5173980" y="3388360"/>
            <a:ext cx="438150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945475" y="5158223"/>
            <a:ext cx="6792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/>
          <p:cNvSpPr/>
          <p:nvPr/>
        </p:nvSpPr>
        <p:spPr>
          <a:xfrm>
            <a:off x="809551" y="4601605"/>
            <a:ext cx="1499252" cy="45351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33755" y="4585970"/>
            <a:ext cx="3112770" cy="44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适合于不同流程环节的质检设备接入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5802311" y="4586646"/>
            <a:ext cx="1446900" cy="4415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智能生产设备数据上传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80" y="5288125"/>
            <a:ext cx="940872" cy="563746"/>
          </a:xfrm>
          <a:prstGeom prst="rect">
            <a:avLst/>
          </a:prstGeom>
        </p:spPr>
      </p:pic>
      <p:sp>
        <p:nvSpPr>
          <p:cNvPr id="98" name="右箭头 97"/>
          <p:cNvSpPr/>
          <p:nvPr/>
        </p:nvSpPr>
        <p:spPr>
          <a:xfrm>
            <a:off x="8235705" y="2763818"/>
            <a:ext cx="614103" cy="44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右箭头 98"/>
          <p:cNvSpPr/>
          <p:nvPr/>
        </p:nvSpPr>
        <p:spPr>
          <a:xfrm>
            <a:off x="8235705" y="5086114"/>
            <a:ext cx="614103" cy="44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9218828" y="1059788"/>
            <a:ext cx="1914791" cy="5589451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1" name="文本框 75"/>
          <p:cNvSpPr txBox="1"/>
          <p:nvPr/>
        </p:nvSpPr>
        <p:spPr>
          <a:xfrm>
            <a:off x="8062867" y="2323425"/>
            <a:ext cx="893441" cy="33855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应用场景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2" name="文本框 75"/>
          <p:cNvSpPr txBox="1"/>
          <p:nvPr/>
        </p:nvSpPr>
        <p:spPr>
          <a:xfrm>
            <a:off x="8152017" y="5579712"/>
            <a:ext cx="893441" cy="33855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应用场景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3" name="文本框 75"/>
          <p:cNvSpPr txBox="1"/>
          <p:nvPr/>
        </p:nvSpPr>
        <p:spPr>
          <a:xfrm>
            <a:off x="9742508" y="3110511"/>
            <a:ext cx="893441" cy="33855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智能质检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455" y="4339041"/>
            <a:ext cx="1505549" cy="1081668"/>
          </a:xfrm>
          <a:prstGeom prst="rect">
            <a:avLst/>
          </a:prstGeom>
        </p:spPr>
      </p:pic>
      <p:sp>
        <p:nvSpPr>
          <p:cNvPr id="107" name="文本框 75"/>
          <p:cNvSpPr txBox="1"/>
          <p:nvPr/>
        </p:nvSpPr>
        <p:spPr>
          <a:xfrm>
            <a:off x="9742508" y="5512864"/>
            <a:ext cx="1290320" cy="583565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智能流水线、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数控机床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>
            <a:off x="945475" y="3013381"/>
            <a:ext cx="6792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1820545" y="3832225"/>
            <a:ext cx="5558790" cy="3054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领祺工业智能网关、边缘计算网关、</a:t>
            </a:r>
            <a:r>
              <a:rPr lang="en-US" altLang="zh-CN"/>
              <a:t>PLC</a:t>
            </a:r>
            <a:r>
              <a:rPr lang="zh-CN" altLang="en-US"/>
              <a:t>网关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4"/>
          <a:stretch>
            <a:fillRect/>
          </a:stretch>
        </p:blipFill>
        <p:spPr>
          <a:xfrm>
            <a:off x="1676400" y="5260975"/>
            <a:ext cx="1659255" cy="1405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http://photo-static-api.fotomore.com/creative/vcg/400/new/VCG41N865884258.jpg" descr="&amp;pky270_sjzg_VCG41N865884258&amp;2&amp;src_toppic_inpsrchzd1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865" y="5266055"/>
            <a:ext cx="1384300" cy="1384300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 rot="5400000">
            <a:off x="3091815" y="4157345"/>
            <a:ext cx="426085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rot="16200000">
            <a:off x="6155055" y="4073525"/>
            <a:ext cx="438150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92861" y="351892"/>
            <a:ext cx="8759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中国制造</a:t>
            </a:r>
            <a:r>
              <a:rPr kumimoji="1"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2025—</a:t>
            </a:r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国家战略及产业转型带来的业务机会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内容占位符 2"/>
          <p:cNvSpPr txBox="1"/>
          <p:nvPr/>
        </p:nvSpPr>
        <p:spPr>
          <a:xfrm>
            <a:off x="1992630" y="1028700"/>
            <a:ext cx="8229600" cy="6143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1706880" y="2297113"/>
            <a:ext cx="9144000" cy="456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2251393" y="2193925"/>
            <a:ext cx="1908175" cy="403225"/>
          </a:xfrm>
          <a:prstGeom prst="rect">
            <a:avLst/>
          </a:prstGeom>
          <a:solidFill>
            <a:srgbClr val="19668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>
              <a:defRPr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eaLnBrk="0" hangingPunct="0">
              <a:defRPr/>
            </a:pPr>
            <a:r>
              <a:rPr lang="zh-CN" altLang="en-US" sz="1800" dirty="0">
                <a:latin typeface="+mn-ea"/>
                <a:ea typeface="+mn-ea"/>
                <a:cs typeface="Times New Roman" panose="02020603050405020304" pitchFamily="18" charset="0"/>
              </a:rPr>
              <a:t>第一次工业革命</a:t>
            </a:r>
            <a:endParaRPr lang="zh-CN" altLang="en-US" sz="18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6630" y="2597150"/>
            <a:ext cx="1908175" cy="11811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zh-CN" altLang="en-US" sz="17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蒸汽动力机械    设备应用于生产</a:t>
            </a:r>
            <a:endParaRPr lang="en-US" altLang="zh-CN" sz="17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53005" y="3833813"/>
            <a:ext cx="1665288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4226243" y="1905000"/>
            <a:ext cx="1908175" cy="446088"/>
          </a:xfrm>
          <a:prstGeom prst="rect">
            <a:avLst/>
          </a:prstGeom>
          <a:solidFill>
            <a:srgbClr val="19668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 eaLnBrk="0" hangingPunct="0">
              <a:defRPr/>
            </a:pPr>
            <a:r>
              <a:rPr lang="zh-CN" altLang="en-US" sz="1800" b="1" dirty="0">
                <a:latin typeface="+mn-ea"/>
                <a:cs typeface="Times New Roman" panose="02020603050405020304" pitchFamily="18" charset="0"/>
              </a:rPr>
              <a:t>第二次工业革命</a:t>
            </a:r>
            <a:endParaRPr lang="zh-CN" altLang="en-US" sz="18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226243" y="2306638"/>
            <a:ext cx="1908175" cy="147161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zh-CN" altLang="en-US" sz="17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电机发明和电能使用，大规模流水线生产</a:t>
            </a:r>
            <a:endParaRPr lang="en-US" altLang="zh-CN" sz="17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6207443" y="1689100"/>
            <a:ext cx="1908175" cy="401638"/>
          </a:xfrm>
          <a:prstGeom prst="rect">
            <a:avLst/>
          </a:prstGeom>
          <a:solidFill>
            <a:srgbClr val="19668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 eaLnBrk="0" hangingPunct="0">
              <a:defRPr/>
            </a:pPr>
            <a:r>
              <a:rPr lang="zh-CN" altLang="en-US" sz="1800" b="1" dirty="0">
                <a:latin typeface="+mn-ea"/>
                <a:cs typeface="Times New Roman" panose="02020603050405020304" pitchFamily="18" charset="0"/>
              </a:rPr>
              <a:t>第三次工业革命</a:t>
            </a:r>
            <a:endParaRPr lang="zh-CN" altLang="en-US" sz="18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07443" y="2076450"/>
            <a:ext cx="1908175" cy="167322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zh-CN" altLang="en-US" sz="17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r>
              <a:rPr lang="en-US" altLang="zh-CN" sz="17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IT</a:t>
            </a:r>
            <a:r>
              <a:rPr lang="zh-CN" altLang="en-US" sz="17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技术实现自动化生产</a:t>
            </a:r>
            <a:endParaRPr lang="en-US" altLang="zh-CN" sz="1700" b="1" spc="-100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TextBox 15"/>
          <p:cNvSpPr txBox="1">
            <a:spLocks noChangeArrowheads="1"/>
          </p:cNvSpPr>
          <p:nvPr/>
        </p:nvSpPr>
        <p:spPr bwMode="auto">
          <a:xfrm>
            <a:off x="8187055" y="1401763"/>
            <a:ext cx="1908175" cy="401637"/>
          </a:xfrm>
          <a:prstGeom prst="rect">
            <a:avLst/>
          </a:prstGeom>
          <a:solidFill>
            <a:srgbClr val="19668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 eaLnBrk="0" hangingPunct="0">
              <a:defRPr/>
            </a:pPr>
            <a:r>
              <a:rPr lang="zh-CN" altLang="en-US" sz="1800" b="1" dirty="0">
                <a:latin typeface="+mn-ea"/>
                <a:cs typeface="Times New Roman" panose="02020603050405020304" pitchFamily="18" charset="0"/>
              </a:rPr>
              <a:t>第四次工业革命</a:t>
            </a:r>
            <a:endParaRPr lang="zh-CN" altLang="en-US" sz="1800" b="1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66443" y="3560763"/>
            <a:ext cx="16510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34193" y="3833813"/>
            <a:ext cx="1546225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75718" y="3979863"/>
            <a:ext cx="19192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矩形 31"/>
          <p:cNvSpPr/>
          <p:nvPr/>
        </p:nvSpPr>
        <p:spPr>
          <a:xfrm>
            <a:off x="8187055" y="1760538"/>
            <a:ext cx="1908175" cy="1773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zh-CN" altLang="en-US" sz="17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实现智能制造</a:t>
            </a:r>
            <a:endParaRPr lang="en-US" altLang="zh-CN" sz="17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2861" y="306000"/>
            <a:ext cx="7163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中国智造</a:t>
            </a:r>
            <a:r>
              <a:rPr kumimoji="1"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2025</a:t>
            </a:r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需要质检系统的全面升级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3386" y="1591540"/>
            <a:ext cx="249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4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传统质检模式</a:t>
            </a:r>
            <a:endParaRPr lang="zh-CN" altLang="en-US" sz="2800" b="1" dirty="0">
              <a:solidFill>
                <a:srgbClr val="0074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612242" y="1228445"/>
            <a:ext cx="0" cy="544830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635619" y="2028548"/>
            <a:ext cx="256150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全流程综合质检</a:t>
            </a:r>
            <a:endParaRPr lang="zh-CN" altLang="en-US" sz="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138581" y="2814553"/>
            <a:ext cx="3058544" cy="339966"/>
            <a:chOff x="4953000" y="4133850"/>
            <a:chExt cx="2381250" cy="547004"/>
          </a:xfrm>
        </p:grpSpPr>
        <p:sp>
          <p:nvSpPr>
            <p:cNvPr id="15" name="燕尾形 14"/>
            <p:cNvSpPr/>
            <p:nvPr/>
          </p:nvSpPr>
          <p:spPr>
            <a:xfrm>
              <a:off x="4953000" y="4133850"/>
              <a:ext cx="476250" cy="527956"/>
            </a:xfrm>
            <a:prstGeom prst="chevron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>
              <a:off x="5429250" y="4133850"/>
              <a:ext cx="476250" cy="527956"/>
            </a:xfrm>
            <a:prstGeom prst="chevron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燕尾形 16"/>
            <p:cNvSpPr/>
            <p:nvPr/>
          </p:nvSpPr>
          <p:spPr>
            <a:xfrm>
              <a:off x="5905500" y="4133850"/>
              <a:ext cx="476250" cy="527956"/>
            </a:xfrm>
            <a:prstGeom prst="chevron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>
              <a:off x="6381750" y="4152898"/>
              <a:ext cx="476250" cy="527956"/>
            </a:xfrm>
            <a:prstGeom prst="chevron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6858000" y="4152898"/>
              <a:ext cx="476250" cy="527956"/>
            </a:xfrm>
            <a:prstGeom prst="chevron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8086271" y="1258099"/>
            <a:ext cx="0" cy="544830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燕尾形 23"/>
          <p:cNvSpPr/>
          <p:nvPr/>
        </p:nvSpPr>
        <p:spPr>
          <a:xfrm rot="16200000">
            <a:off x="1865570" y="3727673"/>
            <a:ext cx="311798" cy="132238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3995420" y="4516120"/>
            <a:ext cx="3711575" cy="1910080"/>
          </a:xfrm>
          <a:prstGeom prst="roundRect">
            <a:avLst>
              <a:gd name="adj" fmla="val 7798"/>
            </a:avLst>
          </a:prstGeom>
          <a:solidFill>
            <a:schemeClr val="bg1">
              <a:alpha val="0"/>
            </a:schemeClr>
          </a:solidFill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68775" y="5026025"/>
            <a:ext cx="9925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多种质检设备</a:t>
            </a:r>
            <a:endParaRPr 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95766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967990" y="4705350"/>
            <a:ext cx="207938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24"/>
          <p:cNvSpPr/>
          <p:nvPr/>
        </p:nvSpPr>
        <p:spPr>
          <a:xfrm>
            <a:off x="926471" y="2350447"/>
            <a:ext cx="2132973" cy="1700421"/>
          </a:xfrm>
          <a:prstGeom prst="roundRect">
            <a:avLst>
              <a:gd name="adj" fmla="val 7798"/>
            </a:avLst>
          </a:prstGeom>
          <a:solidFill>
            <a:schemeClr val="bg1">
              <a:lumMod val="65000"/>
              <a:alpha val="0"/>
            </a:schemeClr>
          </a:solidFill>
          <a:ln w="381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048833" y="2483844"/>
            <a:ext cx="1863085" cy="36808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数据难以有效利用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350526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延迟响应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805286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低效记录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260046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固化部署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714805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场景单一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1053971" y="3500683"/>
            <a:ext cx="1863085" cy="36808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部署难以扩展升级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1053971" y="2988562"/>
            <a:ext cx="1863085" cy="36808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方法难以适应变化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708571" y="1591540"/>
            <a:ext cx="249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4E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智能质检模式</a:t>
            </a:r>
            <a:endParaRPr lang="zh-CN" altLang="en-US" sz="2800" b="1" dirty="0">
              <a:solidFill>
                <a:srgbClr val="0074E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燕尾形 77"/>
          <p:cNvSpPr/>
          <p:nvPr/>
        </p:nvSpPr>
        <p:spPr>
          <a:xfrm rot="16200000">
            <a:off x="9690755" y="3727673"/>
            <a:ext cx="311798" cy="132238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720951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8793175" y="4705350"/>
            <a:ext cx="207938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圆角矩形 80"/>
          <p:cNvSpPr/>
          <p:nvPr/>
        </p:nvSpPr>
        <p:spPr>
          <a:xfrm>
            <a:off x="8751656" y="2350447"/>
            <a:ext cx="2132973" cy="1700421"/>
          </a:xfrm>
          <a:prstGeom prst="roundRect">
            <a:avLst>
              <a:gd name="adj" fmla="val 7798"/>
            </a:avLst>
          </a:prstGeom>
          <a:solidFill>
            <a:schemeClr val="bg1">
              <a:alpha val="0"/>
            </a:schemeClr>
          </a:solidFill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8874018" y="2483844"/>
            <a:ext cx="1863085" cy="368086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行业数据有效利用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9175711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快速响应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9630471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迭代训练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085231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多样部署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0539990" y="4865936"/>
            <a:ext cx="341226" cy="11491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灵活迁移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8879156" y="3500683"/>
            <a:ext cx="1863085" cy="368086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服务部署灵活多样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8879156" y="2988562"/>
            <a:ext cx="1863085" cy="368086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模型训练迭代更新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989951" y="3345597"/>
            <a:ext cx="35828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物料物流、生产流水线、、客户返修等全流程整体嵌入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4455" y="5095240"/>
            <a:ext cx="9925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不同质检方案系统集成</a:t>
            </a:r>
            <a:endParaRPr 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92861" y="351892"/>
            <a:ext cx="8743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质检环节</a:t>
            </a:r>
            <a:endParaRPr kumimoji="1"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制造业表检目前的两种方式：人工</a:t>
            </a:r>
            <a:r>
              <a:rPr kumimoji="1"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传统视觉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1011" y="1773905"/>
            <a:ext cx="2295525" cy="34385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/>
          <a:srcRect l="2586" r="6820"/>
          <a:stretch>
            <a:fillRect/>
          </a:stretch>
        </p:blipFill>
        <p:spPr>
          <a:xfrm>
            <a:off x="474561" y="1773905"/>
            <a:ext cx="2502569" cy="34385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234105" y="1833769"/>
            <a:ext cx="303805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90%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制造业采用人工质检</a:t>
            </a:r>
            <a:endParaRPr lang="en-US" altLang="zh-CN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不少企业投入数百名上千名质检员质检</a:t>
            </a:r>
            <a:endParaRPr lang="en-US" altLang="zh-CN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质量检测标准贯彻难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招工难</a:t>
            </a:r>
            <a:endParaRPr lang="en-US" altLang="zh-CN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24552" y="5212430"/>
            <a:ext cx="15047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人工质检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31038" y="5212430"/>
            <a:ext cx="17954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机器视觉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1.0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888830" y="1833769"/>
            <a:ext cx="303805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10%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企业采用机器视觉进行表检</a:t>
            </a:r>
            <a:endParaRPr lang="en-US" altLang="zh-CN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设备进口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国内集成的方式，受传统特征工程技术限制，模型升级及本地化服务难度较大</a:t>
            </a:r>
            <a:endParaRPr lang="en-US" altLang="zh-CN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92861" y="306000"/>
            <a:ext cx="7423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人工质检</a:t>
            </a:r>
            <a:r>
              <a:rPr kumimoji="1"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分拣存在的问题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72002" y="1753811"/>
            <a:ext cx="3880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人工质检的</a:t>
            </a:r>
            <a:r>
              <a:rPr lang="zh-CN" altLang="zh-CN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主观因素对判定结果的影响较大</a:t>
            </a:r>
            <a:endParaRPr lang="zh-CN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基于视觉疲劳，会</a:t>
            </a:r>
            <a:r>
              <a:rPr lang="zh-CN" altLang="zh-CN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存在漏检的问题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自身</a:t>
            </a:r>
            <a:r>
              <a:rPr lang="en-US" altLang="zh-CN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KPI</a:t>
            </a: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考核带来的压力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ound Diagonal Corner Rectangle 53"/>
          <p:cNvSpPr/>
          <p:nvPr/>
        </p:nvSpPr>
        <p:spPr>
          <a:xfrm>
            <a:off x="592861" y="1753811"/>
            <a:ext cx="1321229" cy="1321573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Round Diagonal Corner Rectangle 52"/>
          <p:cNvSpPr/>
          <p:nvPr/>
        </p:nvSpPr>
        <p:spPr>
          <a:xfrm rot="5400000">
            <a:off x="592689" y="3971220"/>
            <a:ext cx="1321573" cy="1321229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Round Diagonal Corner Rectangle 54"/>
          <p:cNvSpPr/>
          <p:nvPr/>
        </p:nvSpPr>
        <p:spPr>
          <a:xfrm>
            <a:off x="6301126" y="1833482"/>
            <a:ext cx="1321229" cy="1321573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Round Diagonal Corner Rectangle 45"/>
          <p:cNvSpPr/>
          <p:nvPr/>
        </p:nvSpPr>
        <p:spPr>
          <a:xfrm rot="16200000">
            <a:off x="6319730" y="4061773"/>
            <a:ext cx="1321573" cy="1321229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0773" y="206068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质量</a:t>
            </a:r>
            <a:endParaRPr lang="zh-CN" altLang="en-US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0772" y="429110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成本</a:t>
            </a:r>
            <a:endParaRPr lang="zh-CN" altLang="en-US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59038" y="1919973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特殊</a:t>
            </a:r>
            <a:endParaRPr lang="en-US" altLang="zh-CN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场景</a:t>
            </a:r>
            <a:endParaRPr lang="zh-CN" altLang="en-US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2002" y="3876934"/>
            <a:ext cx="38802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人员流动较高，由此带来的培训和用工成本高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人员成本持续高涨，用工难招工难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机器视觉</a:t>
            </a:r>
            <a:r>
              <a:rPr lang="en-US" altLang="zh-CN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小时持续工作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46583" y="1615304"/>
            <a:ext cx="37610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人工操作下会带来新的接触损伤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部分场景下需要显微镜拍摄才能进行识别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部分场景下存在高危环境，影响人身安全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46582" y="4182845"/>
            <a:ext cx="3916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zh-CN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没有对生产数据进行有效积累</a:t>
            </a: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zh-CN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利用</a:t>
            </a: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，无法后续推进流程再造和质量分析</a:t>
            </a:r>
            <a:endParaRPr lang="zh-CN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对自动化生产流程适配较弱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77814" y="4177228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信息</a:t>
            </a:r>
            <a:endParaRPr lang="en-US" altLang="zh-CN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集成</a:t>
            </a:r>
            <a:endParaRPr lang="zh-CN" altLang="en-US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92861" y="306000"/>
            <a:ext cx="7743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传统视觉质检</a:t>
            </a:r>
            <a:r>
              <a:rPr kumimoji="1"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分拣存在的问题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72002" y="1938073"/>
            <a:ext cx="3880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规则物体识别准确率较高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不规则物体识别准确率有限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ound Diagonal Corner Rectangle 53"/>
          <p:cNvSpPr/>
          <p:nvPr/>
        </p:nvSpPr>
        <p:spPr>
          <a:xfrm>
            <a:off x="592861" y="1753811"/>
            <a:ext cx="1321229" cy="1321573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Round Diagonal Corner Rectangle 52"/>
          <p:cNvSpPr/>
          <p:nvPr/>
        </p:nvSpPr>
        <p:spPr>
          <a:xfrm rot="5400000">
            <a:off x="592689" y="3971220"/>
            <a:ext cx="1321573" cy="1321229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Round Diagonal Corner Rectangle 54"/>
          <p:cNvSpPr/>
          <p:nvPr/>
        </p:nvSpPr>
        <p:spPr>
          <a:xfrm>
            <a:off x="6301126" y="1833482"/>
            <a:ext cx="1321229" cy="1321573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Round Diagonal Corner Rectangle 45"/>
          <p:cNvSpPr/>
          <p:nvPr/>
        </p:nvSpPr>
        <p:spPr>
          <a:xfrm rot="16200000">
            <a:off x="6319730" y="4061773"/>
            <a:ext cx="1321573" cy="1321229"/>
          </a:xfrm>
          <a:prstGeom prst="round2DiagRect">
            <a:avLst>
              <a:gd name="adj1" fmla="val 18841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rgbClr val="FDFDFD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0773" y="1854453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识别</a:t>
            </a:r>
            <a:endParaRPr lang="en-US" altLang="zh-CN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类别</a:t>
            </a:r>
            <a:endParaRPr lang="zh-CN" altLang="en-US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7598" y="4123155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模型</a:t>
            </a:r>
            <a:endParaRPr lang="en-US" altLang="zh-CN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共享</a:t>
            </a:r>
            <a:endParaRPr lang="zh-CN" altLang="en-US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59036" y="1955659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模型</a:t>
            </a:r>
            <a:endParaRPr lang="en-US" altLang="zh-CN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优化</a:t>
            </a:r>
            <a:endParaRPr lang="en-US" altLang="zh-CN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2002" y="3876934"/>
            <a:ext cx="38802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横向：无法直接实现模型共享，不同产线或工厂需分别调参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纵向：产线升级虽然缺陷有共通性，但无法复制移植，需重新调参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80265" y="1660580"/>
            <a:ext cx="37610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调参复杂，需持续调参，否则准确率持续下降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无简单有效的模型优化升级方式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无法自动发现新缺陷，并优化模型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46582" y="4061600"/>
            <a:ext cx="3916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数据封闭在检测设备内，取回数据相对困难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部分设备不支持数据取回</a:t>
            </a:r>
            <a:endParaRPr lang="en-US" altLang="zh-CN" sz="1600" kern="1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77814" y="4177228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离线</a:t>
            </a:r>
            <a:endParaRPr lang="en-US" altLang="zh-CN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>
                <a:solidFill>
                  <a:srgbClr val="FDFDF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</a:t>
            </a:r>
            <a:endParaRPr lang="zh-CN" altLang="en-US" sz="3200" dirty="0">
              <a:solidFill>
                <a:srgbClr val="FDFD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9824" y="188764"/>
            <a:ext cx="8880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解决方案技术架构：前端采集</a:t>
            </a:r>
            <a:r>
              <a:rPr kumimoji="1"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中间模型</a:t>
            </a:r>
            <a:r>
              <a:rPr kumimoji="1"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应用系统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 bwMode="gray">
          <a:xfrm>
            <a:off x="9206746" y="1441579"/>
            <a:ext cx="2160240" cy="4937602"/>
          </a:xfrm>
          <a:prstGeom prst="rect">
            <a:avLst/>
          </a:prstGeom>
          <a:solidFill>
            <a:schemeClr val="accent2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  <a:headEnd type="none" w="lg" len="lg"/>
            <a:tailEnd type="none" w="lg" len="lg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7252" tIns="97252" rIns="97252" bIns="97252" rtlCol="0" anchor="ctr"/>
          <a:lstStyle/>
          <a:p>
            <a:pPr algn="ctr"/>
            <a:endParaRPr lang="zh-CN" altLang="en-US" sz="144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439353" y="2033275"/>
            <a:ext cx="1604749" cy="307517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97629" y="2058703"/>
            <a:ext cx="7752380" cy="4320479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88337" y="2221538"/>
            <a:ext cx="6519528" cy="2488108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144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文本框 31"/>
          <p:cNvSpPr txBox="1"/>
          <p:nvPr/>
        </p:nvSpPr>
        <p:spPr>
          <a:xfrm>
            <a:off x="1115842" y="2408406"/>
            <a:ext cx="542660" cy="1768423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D9423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" dirty="0">
                <a:solidFill>
                  <a:schemeClr val="bg1"/>
                </a:solidFill>
              </a:rPr>
              <a:t>智能质检应用层</a:t>
            </a:r>
            <a:endParaRPr lang="zh-CN" altLang="en-US" sz="1560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888339" y="5700944"/>
            <a:ext cx="6520993" cy="549936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Cloud(ABC</a:t>
            </a:r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一体机</a:t>
            </a:r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文本框 39"/>
          <p:cNvSpPr txBox="1"/>
          <p:nvPr/>
        </p:nvSpPr>
        <p:spPr>
          <a:xfrm>
            <a:off x="870166" y="5001652"/>
            <a:ext cx="1026328" cy="351745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D9423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" dirty="0">
                <a:solidFill>
                  <a:schemeClr val="bg1"/>
                </a:solidFill>
              </a:rPr>
              <a:t>算法层</a:t>
            </a:r>
            <a:endParaRPr lang="zh-CN" altLang="en-US" sz="1560" dirty="0">
              <a:solidFill>
                <a:schemeClr val="bg1"/>
              </a:solidFill>
            </a:endParaRPr>
          </a:p>
        </p:txBody>
      </p:sp>
      <p:sp>
        <p:nvSpPr>
          <p:cNvPr id="44" name="文本框 41"/>
          <p:cNvSpPr txBox="1"/>
          <p:nvPr/>
        </p:nvSpPr>
        <p:spPr>
          <a:xfrm>
            <a:off x="847625" y="5735430"/>
            <a:ext cx="1048865" cy="351745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D9423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0" dirty="0">
                <a:solidFill>
                  <a:schemeClr val="bg1"/>
                </a:solidFill>
              </a:rPr>
              <a:t>平台层</a:t>
            </a:r>
            <a:endParaRPr lang="zh-CN" altLang="en-US" sz="1560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855035" y="2190204"/>
            <a:ext cx="1295886" cy="41427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zh-CN" altLang="en-US" sz="15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</a:t>
            </a:r>
            <a:endParaRPr lang="zh-CN" altLang="en-US" sz="15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993818" y="2608703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光源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993733" y="3136763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相机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003172" y="4192882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控制器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455814" y="2206402"/>
            <a:ext cx="1148836" cy="41427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zh-CN" altLang="en-US" sz="15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endParaRPr lang="zh-CN" altLang="en-US" sz="15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04527" y="2206402"/>
            <a:ext cx="1295886" cy="41427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zh-CN" altLang="en-US" sz="15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</a:t>
            </a:r>
            <a:endParaRPr lang="zh-CN" altLang="en-US" sz="15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右箭头 50"/>
          <p:cNvSpPr/>
          <p:nvPr/>
        </p:nvSpPr>
        <p:spPr>
          <a:xfrm>
            <a:off x="3063351" y="3360392"/>
            <a:ext cx="413845" cy="330342"/>
          </a:xfrm>
          <a:prstGeom prst="rightArrow">
            <a:avLst/>
          </a:prstGeom>
          <a:solidFill>
            <a:srgbClr val="0082F3"/>
          </a:solidFill>
          <a:ln w="9525" algn="ctr">
            <a:solidFill>
              <a:srgbClr val="0082F3"/>
            </a:solidFill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右箭头 51"/>
          <p:cNvSpPr/>
          <p:nvPr/>
        </p:nvSpPr>
        <p:spPr>
          <a:xfrm>
            <a:off x="8662192" y="3768683"/>
            <a:ext cx="602498" cy="274314"/>
          </a:xfrm>
          <a:prstGeom prst="rightArrow">
            <a:avLst/>
          </a:prstGeom>
          <a:solidFill>
            <a:srgbClr val="0070C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9439353" y="5723577"/>
            <a:ext cx="1604749" cy="453362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IOT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513779" y="3186770"/>
            <a:ext cx="869630" cy="55764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产品质量数据</a:t>
            </a:r>
            <a:endParaRPr lang="zh-CN" altLang="en-US" sz="14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417353" y="1529339"/>
            <a:ext cx="1615222" cy="41427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zh-CN" altLang="en-US" sz="15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工业大数据</a:t>
            </a:r>
            <a:endParaRPr lang="zh-CN" altLang="en-US" sz="15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337592" y="2206402"/>
            <a:ext cx="1148836" cy="41427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zh-CN" altLang="en-US" sz="15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</a:t>
            </a:r>
            <a:endParaRPr lang="zh-CN" altLang="en-US" sz="15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右箭头 58"/>
          <p:cNvSpPr/>
          <p:nvPr/>
        </p:nvSpPr>
        <p:spPr>
          <a:xfrm rot="16200000">
            <a:off x="9996765" y="5259242"/>
            <a:ext cx="456397" cy="292960"/>
          </a:xfrm>
          <a:prstGeom prst="rightArrow">
            <a:avLst/>
          </a:prstGeom>
          <a:solidFill>
            <a:srgbClr val="0070C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264422" y="5254102"/>
            <a:ext cx="869630" cy="33218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en-US" altLang="zh-CN" sz="14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IOT</a:t>
            </a:r>
            <a:r>
              <a:rPr lang="zh-CN" altLang="en-US" sz="14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zh-CN" altLang="en-US" sz="14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594282" y="4216800"/>
            <a:ext cx="1339920" cy="514285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设备故障预测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594282" y="2405565"/>
            <a:ext cx="1339920" cy="514285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产品质量预测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888339" y="5254102"/>
            <a:ext cx="6520993" cy="332189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en-US" altLang="zh-CN" sz="144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PaddlePaddle</a:t>
            </a:r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44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TensorFlow</a:t>
            </a:r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888339" y="4843010"/>
            <a:ext cx="6520993" cy="297988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CNN RNN SGD GRU LSTM Adam/ </a:t>
            </a:r>
            <a:r>
              <a:rPr lang="en-US" altLang="zh-CN" sz="144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Lenet</a:t>
            </a:r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4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ZFNet</a:t>
            </a:r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RESNET </a:t>
            </a:r>
            <a:r>
              <a:rPr lang="en-US" altLang="zh-CN" sz="144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AlexNet</a:t>
            </a:r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4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VGGNet</a:t>
            </a:r>
            <a:r>
              <a:rPr lang="en-US" altLang="zh-CN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……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2003172" y="3664823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镜头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594282" y="3014605"/>
            <a:ext cx="1339920" cy="514285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生产工艺优化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594282" y="3619472"/>
            <a:ext cx="1339920" cy="514285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设备智能调度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9" name="右箭头 68"/>
          <p:cNvSpPr/>
          <p:nvPr/>
        </p:nvSpPr>
        <p:spPr>
          <a:xfrm rot="19893848">
            <a:off x="8475932" y="4812402"/>
            <a:ext cx="938665" cy="311468"/>
          </a:xfrm>
          <a:prstGeom prst="rightArrow">
            <a:avLst/>
          </a:prstGeom>
          <a:solidFill>
            <a:srgbClr val="FFC00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右箭头 69"/>
          <p:cNvSpPr/>
          <p:nvPr/>
        </p:nvSpPr>
        <p:spPr>
          <a:xfrm>
            <a:off x="8663957" y="5845111"/>
            <a:ext cx="602498" cy="274314"/>
          </a:xfrm>
          <a:prstGeom prst="rightArrow">
            <a:avLst/>
          </a:prstGeom>
          <a:solidFill>
            <a:srgbClr val="FFC00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605012" y="5028086"/>
            <a:ext cx="869630" cy="55764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en-US" altLang="zh-CN" sz="14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zh-CN" altLang="en-US" sz="14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555083" y="6124631"/>
            <a:ext cx="869630" cy="27882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en-US" altLang="zh-CN" sz="14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IAAS</a:t>
            </a:r>
            <a:endParaRPr lang="zh-CN" altLang="en-US" sz="14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576164" y="2608703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预处理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576164" y="3615866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数据标注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576164" y="4156262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训练引擎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314285" y="4156262"/>
            <a:ext cx="1474616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预测引擎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8" name="右箭头 77"/>
          <p:cNvSpPr/>
          <p:nvPr/>
        </p:nvSpPr>
        <p:spPr>
          <a:xfrm rot="5400000">
            <a:off x="3817613" y="3269645"/>
            <a:ext cx="459828" cy="94747"/>
          </a:xfrm>
          <a:prstGeom prst="rightArrow">
            <a:avLst/>
          </a:prstGeom>
          <a:solidFill>
            <a:srgbClr val="00B0F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400306" y="3088172"/>
            <a:ext cx="1293544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缺陷分类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400307" y="3587161"/>
            <a:ext cx="1300561" cy="404521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物体分类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1" name="右箭头 80"/>
          <p:cNvSpPr/>
          <p:nvPr/>
        </p:nvSpPr>
        <p:spPr>
          <a:xfrm rot="10800000">
            <a:off x="4739703" y="3770915"/>
            <a:ext cx="413845" cy="89524"/>
          </a:xfrm>
          <a:prstGeom prst="rightArrow">
            <a:avLst/>
          </a:prstGeom>
          <a:solidFill>
            <a:srgbClr val="00B0F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7292168" y="3074750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缺陷检测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292083" y="3602810"/>
            <a:ext cx="972000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产品分拣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" name="右箭头 91"/>
          <p:cNvSpPr/>
          <p:nvPr/>
        </p:nvSpPr>
        <p:spPr>
          <a:xfrm>
            <a:off x="4751466" y="4297760"/>
            <a:ext cx="413845" cy="89524"/>
          </a:xfrm>
          <a:prstGeom prst="rightArrow">
            <a:avLst/>
          </a:prstGeom>
          <a:solidFill>
            <a:srgbClr val="00B0F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400306" y="2599948"/>
            <a:ext cx="1293544" cy="388800"/>
          </a:xfrm>
          <a:prstGeom prst="rect">
            <a:avLst/>
          </a:prstGeom>
          <a:noFill/>
          <a:ln>
            <a:solidFill>
              <a:srgbClr val="2192F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44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缺陷定位</a:t>
            </a:r>
            <a:endParaRPr lang="zh-CN" altLang="en-US" sz="144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7" name="右箭头 96"/>
          <p:cNvSpPr/>
          <p:nvPr/>
        </p:nvSpPr>
        <p:spPr>
          <a:xfrm>
            <a:off x="4745632" y="3360392"/>
            <a:ext cx="413845" cy="330342"/>
          </a:xfrm>
          <a:prstGeom prst="rightArrow">
            <a:avLst/>
          </a:prstGeom>
          <a:solidFill>
            <a:srgbClr val="0082F3"/>
          </a:solidFill>
          <a:ln w="9525" algn="ctr">
            <a:solidFill>
              <a:srgbClr val="0082F3"/>
            </a:solidFill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右箭头 101"/>
          <p:cNvSpPr/>
          <p:nvPr/>
        </p:nvSpPr>
        <p:spPr>
          <a:xfrm>
            <a:off x="6839388" y="3360392"/>
            <a:ext cx="413845" cy="330342"/>
          </a:xfrm>
          <a:prstGeom prst="rightArrow">
            <a:avLst/>
          </a:prstGeom>
          <a:solidFill>
            <a:srgbClr val="0082F3"/>
          </a:solidFill>
          <a:ln w="9525" algn="ctr">
            <a:solidFill>
              <a:srgbClr val="0082F3"/>
            </a:solidFill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ctr"/>
          <a:lstStyle/>
          <a:p>
            <a:pPr algn="ctr"/>
            <a:endParaRPr lang="zh-CN" altLang="en-US" sz="156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000154" y="1518303"/>
            <a:ext cx="1615222" cy="41427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81925" tIns="81925" rIns="81925" bIns="81925" rtlCol="0" anchor="t"/>
          <a:lstStyle/>
          <a:p>
            <a:pPr algn="ctr"/>
            <a:r>
              <a:rPr lang="zh-CN" altLang="en-US" sz="15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智能工业质检</a:t>
            </a:r>
            <a:endParaRPr lang="zh-CN" altLang="en-US" sz="15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 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业务流程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601" y="-221599"/>
            <a:ext cx="221664" cy="44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28" tIns="54864" rIns="109728" bIns="54864" numCol="1" anchor="ctr" anchorCtr="0" compatLnSpc="1">
            <a:spAutoFit/>
          </a:bodyPr>
          <a:lstStyle/>
          <a:p>
            <a:endParaRPr lang="zh-CN" altLang="en-US" sz="216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6025" y="5934879"/>
            <a:ext cx="463588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40" dirty="0">
                <a:solidFill>
                  <a:schemeClr val="bg1"/>
                </a:solidFill>
                <a:latin typeface="+mj-ea"/>
                <a:ea typeface="+mj-ea"/>
              </a:rPr>
              <a:t>图</a:t>
            </a:r>
            <a:r>
              <a:rPr lang="en-US" altLang="zh-CN" sz="144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144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83334" y="1438083"/>
            <a:ext cx="1349464" cy="1481098"/>
          </a:xfrm>
          <a:prstGeom prst="roundRect">
            <a:avLst>
              <a:gd name="adj" fmla="val 7798"/>
            </a:avLst>
          </a:pr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 dirty="0">
              <a:solidFill>
                <a:schemeClr val="bg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234468" y="5053142"/>
            <a:ext cx="1353092" cy="1478201"/>
          </a:xfrm>
          <a:prstGeom prst="roundRect">
            <a:avLst>
              <a:gd name="adj" fmla="val 7798"/>
            </a:avLst>
          </a:pr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2102" y="1784763"/>
            <a:ext cx="724073" cy="795914"/>
          </a:xfrm>
          <a:prstGeom prst="rect">
            <a:avLst/>
          </a:prstGeom>
        </p:spPr>
      </p:pic>
      <p:sp>
        <p:nvSpPr>
          <p:cNvPr id="12" name="文本框 12"/>
          <p:cNvSpPr txBox="1"/>
          <p:nvPr/>
        </p:nvSpPr>
        <p:spPr>
          <a:xfrm>
            <a:off x="1097537" y="1683586"/>
            <a:ext cx="505246" cy="1650462"/>
          </a:xfrm>
          <a:prstGeom prst="rect">
            <a:avLst/>
          </a:prstGeom>
          <a:noFill/>
        </p:spPr>
        <p:txBody>
          <a:bodyPr vert="eaVert" wrap="square" lIns="85588" tIns="42794" rIns="85588" bIns="42794" rtlCol="0">
            <a:spAutoFit/>
          </a:bodyPr>
          <a:lstStyle/>
          <a:p>
            <a:r>
              <a:rPr lang="zh-CN" altLang="en-US" sz="2160" dirty="0">
                <a:solidFill>
                  <a:schemeClr val="bg1"/>
                </a:solidFill>
              </a:rPr>
              <a:t>数据采集</a:t>
            </a:r>
            <a:endParaRPr lang="zh-CN" altLang="en-US" sz="2160" dirty="0">
              <a:solidFill>
                <a:schemeClr val="bg1"/>
              </a:solidFill>
            </a:endParaRPr>
          </a:p>
        </p:txBody>
      </p:sp>
      <p:sp>
        <p:nvSpPr>
          <p:cNvPr id="13" name="流程图: 磁盘 12"/>
          <p:cNvSpPr/>
          <p:nvPr/>
        </p:nvSpPr>
        <p:spPr>
          <a:xfrm>
            <a:off x="9859384" y="4236442"/>
            <a:ext cx="1219099" cy="398310"/>
          </a:xfrm>
          <a:prstGeom prst="flowChartMagneticDisk">
            <a:avLst/>
          </a:prstGeom>
          <a:gradFill>
            <a:gsLst>
              <a:gs pos="71550">
                <a:srgbClr val="BAD5ED"/>
              </a:gs>
              <a:gs pos="39000">
                <a:schemeClr val="accent1">
                  <a:lumMod val="5000"/>
                  <a:lumOff val="95000"/>
                </a:schemeClr>
              </a:gs>
              <a:gs pos="29000">
                <a:schemeClr val="accent1">
                  <a:lumMod val="45000"/>
                  <a:lumOff val="55000"/>
                </a:schemeClr>
              </a:gs>
              <a:gs pos="76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683653" y="1604553"/>
            <a:ext cx="1123920" cy="834242"/>
            <a:chOff x="2452132" y="1339169"/>
            <a:chExt cx="1248800" cy="83424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4419" y="1339169"/>
              <a:ext cx="896513" cy="71929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16822" y="1433114"/>
              <a:ext cx="819048" cy="65714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52132" y="1516268"/>
              <a:ext cx="819048" cy="657143"/>
            </a:xfrm>
            <a:prstGeom prst="rect">
              <a:avLst/>
            </a:prstGeom>
          </p:spPr>
        </p:pic>
      </p:grpSp>
      <p:sp>
        <p:nvSpPr>
          <p:cNvPr id="18" name="文本框 37"/>
          <p:cNvSpPr txBox="1"/>
          <p:nvPr/>
        </p:nvSpPr>
        <p:spPr>
          <a:xfrm>
            <a:off x="3792694" y="1251537"/>
            <a:ext cx="1045441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待检测数据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cxnSp>
        <p:nvCxnSpPr>
          <p:cNvPr id="19" name="肘形连接符 18"/>
          <p:cNvCxnSpPr>
            <a:endCxn id="32" idx="1"/>
          </p:cNvCxnSpPr>
          <p:nvPr/>
        </p:nvCxnSpPr>
        <p:spPr>
          <a:xfrm>
            <a:off x="6616230" y="1766958"/>
            <a:ext cx="3852703" cy="1797262"/>
          </a:xfrm>
          <a:prstGeom prst="bentConnector2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40"/>
          <p:cNvSpPr txBox="1"/>
          <p:nvPr/>
        </p:nvSpPr>
        <p:spPr>
          <a:xfrm>
            <a:off x="9972218" y="4670994"/>
            <a:ext cx="1045441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生产数据库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sp>
        <p:nvSpPr>
          <p:cNvPr id="21" name="流程图: 过程 20"/>
          <p:cNvSpPr/>
          <p:nvPr/>
        </p:nvSpPr>
        <p:spPr>
          <a:xfrm>
            <a:off x="3577581" y="3002135"/>
            <a:ext cx="1134822" cy="665959"/>
          </a:xfrm>
          <a:prstGeom prst="flowChartProcess">
            <a:avLst/>
          </a:prstGeom>
          <a:gradFill flip="none" rotWithShape="1">
            <a:gsLst>
              <a:gs pos="56000">
                <a:schemeClr val="accent5">
                  <a:lumMod val="75000"/>
                </a:schemeClr>
              </a:gs>
              <a:gs pos="100000">
                <a:schemeClr val="accent5">
                  <a:lumMod val="89000"/>
                </a:schemeClr>
              </a:gs>
              <a:gs pos="100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920" b="1" dirty="0">
                <a:solidFill>
                  <a:schemeClr val="bg1"/>
                </a:solidFill>
              </a:rPr>
              <a:t>预测引擎</a:t>
            </a:r>
            <a:endParaRPr lang="zh-CN" altLang="en-US" sz="1920" b="1" dirty="0">
              <a:solidFill>
                <a:schemeClr val="bg1"/>
              </a:solidFill>
            </a:endParaRPr>
          </a:p>
        </p:txBody>
      </p:sp>
      <p:cxnSp>
        <p:nvCxnSpPr>
          <p:cNvPr id="22" name="直接箭头连接符 21"/>
          <p:cNvCxnSpPr>
            <a:endCxn id="21" idx="0"/>
          </p:cNvCxnSpPr>
          <p:nvPr/>
        </p:nvCxnSpPr>
        <p:spPr>
          <a:xfrm flipH="1">
            <a:off x="4144991" y="2506740"/>
            <a:ext cx="6173" cy="49539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56"/>
          <p:cNvSpPr txBox="1"/>
          <p:nvPr/>
        </p:nvSpPr>
        <p:spPr>
          <a:xfrm>
            <a:off x="4155992" y="2449227"/>
            <a:ext cx="360100" cy="603488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680" dirty="0"/>
              <a:t>检测</a:t>
            </a:r>
            <a:endParaRPr lang="zh-CN" altLang="en-US" sz="1680" dirty="0"/>
          </a:p>
        </p:txBody>
      </p:sp>
      <p:sp>
        <p:nvSpPr>
          <p:cNvPr id="24" name="流程图: 过程 23"/>
          <p:cNvSpPr/>
          <p:nvPr/>
        </p:nvSpPr>
        <p:spPr>
          <a:xfrm>
            <a:off x="6066283" y="2926218"/>
            <a:ext cx="1099894" cy="815665"/>
          </a:xfrm>
          <a:prstGeom prst="flowChartProcess">
            <a:avLst/>
          </a:prstGeom>
          <a:gradFill flip="none" rotWithShape="1">
            <a:gsLst>
              <a:gs pos="56000">
                <a:schemeClr val="accent5">
                  <a:lumMod val="75000"/>
                </a:schemeClr>
              </a:gs>
              <a:gs pos="100000">
                <a:schemeClr val="accent5">
                  <a:lumMod val="89000"/>
                </a:schemeClr>
              </a:gs>
              <a:gs pos="100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920" b="1" dirty="0">
                <a:solidFill>
                  <a:schemeClr val="bg1"/>
                </a:solidFill>
              </a:rPr>
              <a:t>智能检测模型</a:t>
            </a:r>
            <a:endParaRPr lang="zh-CN" altLang="en-US" sz="1920" b="1" dirty="0">
              <a:solidFill>
                <a:schemeClr val="bg1"/>
              </a:solidFill>
            </a:endParaRPr>
          </a:p>
        </p:txBody>
      </p:sp>
      <p:sp>
        <p:nvSpPr>
          <p:cNvPr id="25" name="文本框 66"/>
          <p:cNvSpPr txBox="1"/>
          <p:nvPr/>
        </p:nvSpPr>
        <p:spPr>
          <a:xfrm>
            <a:off x="5022429" y="3017435"/>
            <a:ext cx="915049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检测请求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sp>
        <p:nvSpPr>
          <p:cNvPr id="26" name="文本框 69"/>
          <p:cNvSpPr txBox="1"/>
          <p:nvPr/>
        </p:nvSpPr>
        <p:spPr>
          <a:xfrm>
            <a:off x="5712520" y="4044258"/>
            <a:ext cx="915049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检测结果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sp>
        <p:nvSpPr>
          <p:cNvPr id="27" name="流程图: 过程 26"/>
          <p:cNvSpPr/>
          <p:nvPr/>
        </p:nvSpPr>
        <p:spPr>
          <a:xfrm>
            <a:off x="3577581" y="5410463"/>
            <a:ext cx="1134822" cy="763559"/>
          </a:xfrm>
          <a:prstGeom prst="flowChartProcess">
            <a:avLst/>
          </a:prstGeom>
          <a:gradFill flip="none" rotWithShape="1">
            <a:gsLst>
              <a:gs pos="56000">
                <a:schemeClr val="accent5">
                  <a:lumMod val="75000"/>
                </a:schemeClr>
              </a:gs>
              <a:gs pos="100000">
                <a:schemeClr val="accent5">
                  <a:lumMod val="89000"/>
                </a:schemeClr>
              </a:gs>
              <a:gs pos="100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920" b="1" dirty="0">
                <a:solidFill>
                  <a:schemeClr val="bg1"/>
                </a:solidFill>
              </a:rPr>
              <a:t>控制模块</a:t>
            </a:r>
            <a:endParaRPr lang="zh-CN" altLang="en-US" sz="1920" b="1" dirty="0">
              <a:solidFill>
                <a:schemeClr val="bg1"/>
              </a:solidFill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780" y="5421421"/>
            <a:ext cx="730910" cy="822738"/>
          </a:xfrm>
          <a:prstGeom prst="rect">
            <a:avLst/>
          </a:prstGeom>
        </p:spPr>
      </p:pic>
      <p:sp>
        <p:nvSpPr>
          <p:cNvPr id="29" name="文本框 76"/>
          <p:cNvSpPr txBox="1"/>
          <p:nvPr/>
        </p:nvSpPr>
        <p:spPr>
          <a:xfrm>
            <a:off x="1093585" y="5302185"/>
            <a:ext cx="505246" cy="1323970"/>
          </a:xfrm>
          <a:prstGeom prst="rect">
            <a:avLst/>
          </a:prstGeom>
          <a:noFill/>
        </p:spPr>
        <p:txBody>
          <a:bodyPr vert="eaVert" wrap="square" lIns="85588" tIns="42794" rIns="85588" bIns="42794" rtlCol="0">
            <a:spAutoFit/>
          </a:bodyPr>
          <a:lstStyle/>
          <a:p>
            <a:r>
              <a:rPr lang="zh-CN" altLang="en-US" sz="2160" dirty="0">
                <a:solidFill>
                  <a:schemeClr val="bg1"/>
                </a:solidFill>
              </a:rPr>
              <a:t>预警处理</a:t>
            </a:r>
            <a:endParaRPr lang="zh-CN" altLang="en-US" sz="2160" dirty="0">
              <a:solidFill>
                <a:schemeClr val="bg1"/>
              </a:solidFill>
            </a:endParaRPr>
          </a:p>
        </p:txBody>
      </p:sp>
      <p:cxnSp>
        <p:nvCxnSpPr>
          <p:cNvPr id="30" name="直接箭头连接符 29"/>
          <p:cNvCxnSpPr>
            <a:stCxn id="27" idx="1"/>
            <a:endCxn id="9" idx="3"/>
          </p:cNvCxnSpPr>
          <p:nvPr/>
        </p:nvCxnSpPr>
        <p:spPr>
          <a:xfrm flipH="1">
            <a:off x="2587561" y="5792244"/>
            <a:ext cx="990020" cy="1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流程图: 磁盘 30"/>
          <p:cNvSpPr/>
          <p:nvPr/>
        </p:nvSpPr>
        <p:spPr>
          <a:xfrm>
            <a:off x="9859383" y="3906682"/>
            <a:ext cx="1219099" cy="398310"/>
          </a:xfrm>
          <a:prstGeom prst="flowChartMagneticDisk">
            <a:avLst/>
          </a:prstGeom>
          <a:gradFill>
            <a:gsLst>
              <a:gs pos="71550">
                <a:srgbClr val="BAD5ED"/>
              </a:gs>
              <a:gs pos="39000">
                <a:schemeClr val="accent1">
                  <a:lumMod val="5000"/>
                  <a:lumOff val="95000"/>
                </a:schemeClr>
              </a:gs>
              <a:gs pos="29000">
                <a:schemeClr val="accent1">
                  <a:lumMod val="45000"/>
                  <a:lumOff val="55000"/>
                </a:schemeClr>
              </a:gs>
              <a:gs pos="76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>
              <a:solidFill>
                <a:schemeClr val="bg1"/>
              </a:solidFill>
            </a:endParaRPr>
          </a:p>
        </p:txBody>
      </p:sp>
      <p:sp>
        <p:nvSpPr>
          <p:cNvPr id="32" name="流程图: 磁盘 31"/>
          <p:cNvSpPr/>
          <p:nvPr/>
        </p:nvSpPr>
        <p:spPr>
          <a:xfrm>
            <a:off x="9859384" y="3564220"/>
            <a:ext cx="1219099" cy="398310"/>
          </a:xfrm>
          <a:prstGeom prst="flowChartMagneticDisk">
            <a:avLst/>
          </a:prstGeom>
          <a:gradFill>
            <a:gsLst>
              <a:gs pos="71550">
                <a:srgbClr val="BAD5ED"/>
              </a:gs>
              <a:gs pos="39000">
                <a:schemeClr val="accent1">
                  <a:lumMod val="5000"/>
                  <a:lumOff val="95000"/>
                </a:schemeClr>
              </a:gs>
              <a:gs pos="29000">
                <a:schemeClr val="accent1">
                  <a:lumMod val="45000"/>
                  <a:lumOff val="55000"/>
                </a:schemeClr>
              </a:gs>
              <a:gs pos="76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>
              <a:solidFill>
                <a:schemeClr val="bg1"/>
              </a:solidFill>
            </a:endParaRPr>
          </a:p>
        </p:txBody>
      </p:sp>
      <p:cxnSp>
        <p:nvCxnSpPr>
          <p:cNvPr id="33" name="肘形连接符 32"/>
          <p:cNvCxnSpPr>
            <a:endCxn id="20" idx="2"/>
          </p:cNvCxnSpPr>
          <p:nvPr/>
        </p:nvCxnSpPr>
        <p:spPr>
          <a:xfrm flipV="1">
            <a:off x="4712402" y="4960552"/>
            <a:ext cx="5782537" cy="1154356"/>
          </a:xfrm>
          <a:prstGeom prst="bentConnector2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94"/>
          <p:cNvSpPr txBox="1"/>
          <p:nvPr/>
        </p:nvSpPr>
        <p:spPr>
          <a:xfrm>
            <a:off x="6890709" y="1857964"/>
            <a:ext cx="1491292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原始数据存储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sp>
        <p:nvSpPr>
          <p:cNvPr id="35" name="文本框 95"/>
          <p:cNvSpPr txBox="1"/>
          <p:nvPr/>
        </p:nvSpPr>
        <p:spPr>
          <a:xfrm>
            <a:off x="6246517" y="6202985"/>
            <a:ext cx="1890286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实时检测日志存储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sp>
        <p:nvSpPr>
          <p:cNvPr id="36" name="流程图: 过程 35"/>
          <p:cNvSpPr/>
          <p:nvPr/>
        </p:nvSpPr>
        <p:spPr>
          <a:xfrm>
            <a:off x="8056133" y="3721232"/>
            <a:ext cx="1105433" cy="576251"/>
          </a:xfrm>
          <a:prstGeom prst="flowChartProcess">
            <a:avLst/>
          </a:prstGeom>
          <a:gradFill flip="none" rotWithShape="1">
            <a:gsLst>
              <a:gs pos="56000">
                <a:schemeClr val="accent5">
                  <a:lumMod val="75000"/>
                </a:schemeClr>
              </a:gs>
              <a:gs pos="100000">
                <a:schemeClr val="accent5">
                  <a:lumMod val="89000"/>
                </a:schemeClr>
              </a:gs>
              <a:gs pos="100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920" b="1" dirty="0">
                <a:solidFill>
                  <a:schemeClr val="bg1"/>
                </a:solidFill>
              </a:rPr>
              <a:t>训练引擎</a:t>
            </a:r>
            <a:endParaRPr lang="zh-CN" altLang="en-US" sz="1920" b="1" dirty="0">
              <a:solidFill>
                <a:schemeClr val="bg1"/>
              </a:solidFill>
            </a:endParaRPr>
          </a:p>
        </p:txBody>
      </p:sp>
      <p:cxnSp>
        <p:nvCxnSpPr>
          <p:cNvPr id="37" name="肘形连接符 36"/>
          <p:cNvCxnSpPr>
            <a:endCxn id="36" idx="2"/>
          </p:cNvCxnSpPr>
          <p:nvPr/>
        </p:nvCxnSpPr>
        <p:spPr>
          <a:xfrm flipV="1">
            <a:off x="4712402" y="4297481"/>
            <a:ext cx="3896448" cy="1236890"/>
          </a:xfrm>
          <a:prstGeom prst="bentConnector2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流程图: 磁盘 37"/>
          <p:cNvSpPr/>
          <p:nvPr/>
        </p:nvSpPr>
        <p:spPr>
          <a:xfrm>
            <a:off x="8108641" y="1975582"/>
            <a:ext cx="1061214" cy="522462"/>
          </a:xfrm>
          <a:prstGeom prst="flowChartMagneticDisk">
            <a:avLst/>
          </a:prstGeom>
          <a:gradFill>
            <a:gsLst>
              <a:gs pos="71550">
                <a:srgbClr val="BAD5ED"/>
              </a:gs>
              <a:gs pos="39000">
                <a:schemeClr val="accent1">
                  <a:lumMod val="5000"/>
                  <a:lumOff val="95000"/>
                </a:schemeClr>
              </a:gs>
              <a:gs pos="29000">
                <a:schemeClr val="accent1">
                  <a:lumMod val="45000"/>
                  <a:lumOff val="55000"/>
                </a:schemeClr>
              </a:gs>
              <a:gs pos="76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>
              <a:solidFill>
                <a:schemeClr val="bg1"/>
              </a:solidFill>
            </a:endParaRPr>
          </a:p>
        </p:txBody>
      </p:sp>
      <p:cxnSp>
        <p:nvCxnSpPr>
          <p:cNvPr id="39" name="肘形连接符 38"/>
          <p:cNvCxnSpPr>
            <a:stCxn id="31" idx="2"/>
            <a:endCxn id="38" idx="4"/>
          </p:cNvCxnSpPr>
          <p:nvPr/>
        </p:nvCxnSpPr>
        <p:spPr>
          <a:xfrm rot="10800000">
            <a:off x="9169855" y="2236812"/>
            <a:ext cx="689528" cy="1869024"/>
          </a:xfrm>
          <a:prstGeom prst="bentConnector3">
            <a:avLst>
              <a:gd name="adj1" fmla="val 50000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107"/>
          <p:cNvSpPr txBox="1"/>
          <p:nvPr/>
        </p:nvSpPr>
        <p:spPr>
          <a:xfrm>
            <a:off x="9636154" y="2610114"/>
            <a:ext cx="360100" cy="1120553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680" dirty="0"/>
              <a:t>数据更新</a:t>
            </a:r>
            <a:endParaRPr lang="zh-CN" altLang="en-US" sz="1680" dirty="0"/>
          </a:p>
        </p:txBody>
      </p:sp>
      <p:cxnSp>
        <p:nvCxnSpPr>
          <p:cNvPr id="41" name="直接箭头连接符 40"/>
          <p:cNvCxnSpPr/>
          <p:nvPr/>
        </p:nvCxnSpPr>
        <p:spPr>
          <a:xfrm flipV="1">
            <a:off x="8804911" y="2546614"/>
            <a:ext cx="0" cy="117956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115"/>
          <p:cNvSpPr txBox="1"/>
          <p:nvPr/>
        </p:nvSpPr>
        <p:spPr>
          <a:xfrm>
            <a:off x="8829204" y="2661857"/>
            <a:ext cx="360100" cy="1120553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680" dirty="0"/>
              <a:t>数据请求</a:t>
            </a:r>
            <a:endParaRPr lang="zh-CN" altLang="en-US" sz="1680" dirty="0"/>
          </a:p>
        </p:txBody>
      </p:sp>
      <p:sp>
        <p:nvSpPr>
          <p:cNvPr id="43" name="文本框 118"/>
          <p:cNvSpPr txBox="1"/>
          <p:nvPr/>
        </p:nvSpPr>
        <p:spPr>
          <a:xfrm>
            <a:off x="8136804" y="2180458"/>
            <a:ext cx="1045441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b="1" dirty="0">
                <a:solidFill>
                  <a:schemeClr val="bg1"/>
                </a:solidFill>
              </a:rPr>
              <a:t>训练数据库</a:t>
            </a:r>
            <a:endParaRPr lang="zh-CN" altLang="en-US" sz="1320" b="1" dirty="0">
              <a:solidFill>
                <a:schemeClr val="bg1"/>
              </a:solidFill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8448294" y="2533913"/>
            <a:ext cx="0" cy="117956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125"/>
          <p:cNvSpPr txBox="1"/>
          <p:nvPr/>
        </p:nvSpPr>
        <p:spPr>
          <a:xfrm>
            <a:off x="8039606" y="2640307"/>
            <a:ext cx="360100" cy="1120553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680" dirty="0"/>
              <a:t>训练数据</a:t>
            </a:r>
            <a:endParaRPr lang="zh-CN" altLang="en-US" sz="1680" dirty="0"/>
          </a:p>
        </p:txBody>
      </p:sp>
      <p:sp>
        <p:nvSpPr>
          <p:cNvPr id="46" name="文本框 129"/>
          <p:cNvSpPr txBox="1"/>
          <p:nvPr/>
        </p:nvSpPr>
        <p:spPr>
          <a:xfrm>
            <a:off x="6194660" y="5231715"/>
            <a:ext cx="1525661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迭代训练流程触发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sp>
        <p:nvSpPr>
          <p:cNvPr id="47" name="文本框 146"/>
          <p:cNvSpPr txBox="1"/>
          <p:nvPr/>
        </p:nvSpPr>
        <p:spPr>
          <a:xfrm>
            <a:off x="7291291" y="4012043"/>
            <a:ext cx="808127" cy="492689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模型更新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cxnSp>
        <p:nvCxnSpPr>
          <p:cNvPr id="48" name="直接箭头连接符 47"/>
          <p:cNvCxnSpPr>
            <a:stCxn id="8" idx="3"/>
          </p:cNvCxnSpPr>
          <p:nvPr/>
        </p:nvCxnSpPr>
        <p:spPr>
          <a:xfrm>
            <a:off x="2532797" y="2178633"/>
            <a:ext cx="1150858" cy="16906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726944" y="5465352"/>
            <a:ext cx="878776" cy="289556"/>
          </a:xfrm>
          <a:prstGeom prst="rect">
            <a:avLst/>
          </a:prstGeom>
          <a:noFill/>
        </p:spPr>
        <p:txBody>
          <a:bodyPr wrap="square" lIns="85588" tIns="42794" rIns="85588" bIns="42794" rtlCol="0">
            <a:spAutoFit/>
          </a:bodyPr>
          <a:lstStyle/>
          <a:p>
            <a:r>
              <a:rPr lang="zh-CN" altLang="en-US" sz="1320" dirty="0">
                <a:solidFill>
                  <a:schemeClr val="bg1"/>
                </a:solidFill>
              </a:rPr>
              <a:t>触发机制</a:t>
            </a:r>
            <a:endParaRPr lang="zh-CN" altLang="en-US" sz="1320" dirty="0">
              <a:solidFill>
                <a:schemeClr val="bg1"/>
              </a:solidFill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4804967" y="4480371"/>
            <a:ext cx="822960" cy="22357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</a:rPr>
              <a:t>缺陷位置</a:t>
            </a:r>
            <a:endParaRPr lang="zh-CN" altLang="en-US" sz="2640" b="1" dirty="0">
              <a:solidFill>
                <a:schemeClr val="bg1"/>
              </a:solidFill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4804969" y="4765703"/>
            <a:ext cx="822960" cy="221998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</a:rPr>
              <a:t>缺陷类别</a:t>
            </a:r>
            <a:endParaRPr lang="zh-CN" altLang="en-US" sz="1080" b="1" dirty="0">
              <a:solidFill>
                <a:schemeClr val="bg1"/>
              </a:solidFill>
            </a:endParaRPr>
          </a:p>
        </p:txBody>
      </p:sp>
      <p:sp>
        <p:nvSpPr>
          <p:cNvPr id="52" name="右中括号 51"/>
          <p:cNvSpPr/>
          <p:nvPr/>
        </p:nvSpPr>
        <p:spPr>
          <a:xfrm>
            <a:off x="5627929" y="4141157"/>
            <a:ext cx="66270" cy="804340"/>
          </a:xfrm>
          <a:prstGeom prst="rightBracket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>
              <a:solidFill>
                <a:schemeClr val="bg1"/>
              </a:solidFill>
            </a:endParaRPr>
          </a:p>
        </p:txBody>
      </p:sp>
      <p:cxnSp>
        <p:nvCxnSpPr>
          <p:cNvPr id="53" name="肘形连接符 52"/>
          <p:cNvCxnSpPr>
            <a:stCxn id="24" idx="2"/>
            <a:endCxn id="52" idx="2"/>
          </p:cNvCxnSpPr>
          <p:nvPr/>
        </p:nvCxnSpPr>
        <p:spPr>
          <a:xfrm rot="5400000">
            <a:off x="5754491" y="3681588"/>
            <a:ext cx="801446" cy="922032"/>
          </a:xfrm>
          <a:prstGeom prst="bentConnector4">
            <a:avLst>
              <a:gd name="adj1" fmla="val 24910"/>
              <a:gd name="adj2" fmla="val -40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肘形连接符 53"/>
          <p:cNvCxnSpPr>
            <a:stCxn id="36" idx="1"/>
            <a:endCxn id="24" idx="3"/>
          </p:cNvCxnSpPr>
          <p:nvPr/>
        </p:nvCxnSpPr>
        <p:spPr>
          <a:xfrm rot="10800000">
            <a:off x="7166177" y="3334050"/>
            <a:ext cx="889956" cy="675307"/>
          </a:xfrm>
          <a:prstGeom prst="bentConnector3">
            <a:avLst>
              <a:gd name="adj1" fmla="val 73632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右中括号 54"/>
          <p:cNvSpPr/>
          <p:nvPr/>
        </p:nvSpPr>
        <p:spPr>
          <a:xfrm flipH="1">
            <a:off x="4746037" y="4141157"/>
            <a:ext cx="44149" cy="804340"/>
          </a:xfrm>
          <a:prstGeom prst="rightBracket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5588" tIns="42794" rIns="85588" bIns="42794" rtlCol="0" anchor="ctr"/>
          <a:lstStyle/>
          <a:p>
            <a:pPr algn="ctr"/>
            <a:endParaRPr lang="zh-CN" altLang="en-US" sz="2160">
              <a:solidFill>
                <a:schemeClr val="bg1"/>
              </a:solidFill>
            </a:endParaRPr>
          </a:p>
        </p:txBody>
      </p:sp>
      <p:cxnSp>
        <p:nvCxnSpPr>
          <p:cNvPr id="56" name="直接箭头连接符 55"/>
          <p:cNvCxnSpPr>
            <a:stCxn id="21" idx="3"/>
            <a:endCxn id="24" idx="1"/>
          </p:cNvCxnSpPr>
          <p:nvPr/>
        </p:nvCxnSpPr>
        <p:spPr>
          <a:xfrm flipV="1">
            <a:off x="4712402" y="3334049"/>
            <a:ext cx="1353882" cy="1066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55" idx="2"/>
            <a:endCxn id="27" idx="0"/>
          </p:cNvCxnSpPr>
          <p:nvPr/>
        </p:nvCxnSpPr>
        <p:spPr>
          <a:xfrm flipH="1">
            <a:off x="4144992" y="4543328"/>
            <a:ext cx="601045" cy="867136"/>
          </a:xfrm>
          <a:prstGeom prst="bentConnector4">
            <a:avLst>
              <a:gd name="adj1" fmla="val 99839"/>
              <a:gd name="adj2" fmla="val 73190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圆角矩形 58"/>
          <p:cNvSpPr/>
          <p:nvPr/>
        </p:nvSpPr>
        <p:spPr>
          <a:xfrm>
            <a:off x="4790185" y="4165830"/>
            <a:ext cx="822960" cy="22357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88" tIns="42794" rIns="85588" bIns="42794" rtlCol="0" anchor="ctr"/>
          <a:lstStyle/>
          <a:p>
            <a:pPr algn="ctr"/>
            <a:r>
              <a:rPr lang="en-US" altLang="en-US" sz="1080" b="1" dirty="0">
                <a:solidFill>
                  <a:schemeClr val="bg1"/>
                </a:solidFill>
              </a:rPr>
              <a:t>类别信息</a:t>
            </a:r>
            <a:endParaRPr lang="zh-CN" altLang="en-US" sz="1080" b="1" dirty="0">
              <a:solidFill>
                <a:schemeClr val="bg1"/>
              </a:solidFill>
            </a:endParaRPr>
          </a:p>
        </p:txBody>
      </p:sp>
      <p:cxnSp>
        <p:nvCxnSpPr>
          <p:cNvPr id="61" name="直接箭头连接符 60"/>
          <p:cNvCxnSpPr/>
          <p:nvPr/>
        </p:nvCxnSpPr>
        <p:spPr>
          <a:xfrm flipH="1" flipV="1">
            <a:off x="6638377" y="1857964"/>
            <a:ext cx="1260" cy="943237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2D86"/>
            </a:gs>
            <a:gs pos="100000">
              <a:srgbClr val="0E255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594000" y="306000"/>
            <a:ext cx="95843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基于计算机视觉的智能制造智能工业质检端云一体解决方案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74561" y="363467"/>
            <a:ext cx="72000" cy="360000"/>
          </a:xfrm>
          <a:prstGeom prst="rect">
            <a:avLst/>
          </a:prstGeom>
          <a:solidFill>
            <a:srgbClr val="219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6109" y="1675591"/>
            <a:ext cx="1300805" cy="1348687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851056" y="4531038"/>
            <a:ext cx="6963221" cy="2200556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83741" y="827793"/>
            <a:ext cx="6963221" cy="2611211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01065" y="5288915"/>
            <a:ext cx="775335" cy="1338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各种计算机视觉质检摄像头、一体机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529330" y="5721350"/>
            <a:ext cx="1304925" cy="424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质检盒子</a:t>
            </a:r>
            <a:endParaRPr lang="en-US" altLang="zh-CN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（嵌入式终端）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0" name="右箭头 59"/>
          <p:cNvSpPr/>
          <p:nvPr/>
        </p:nvSpPr>
        <p:spPr>
          <a:xfrm rot="5400000">
            <a:off x="3091815" y="3408045"/>
            <a:ext cx="426085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227598" y="1633000"/>
            <a:ext cx="5462923" cy="1243850"/>
            <a:chOff x="2284493" y="1731205"/>
            <a:chExt cx="4597562" cy="1243850"/>
          </a:xfrm>
        </p:grpSpPr>
        <p:sp>
          <p:nvSpPr>
            <p:cNvPr id="63" name="矩形 62"/>
            <p:cNvSpPr/>
            <p:nvPr/>
          </p:nvSpPr>
          <p:spPr>
            <a:xfrm>
              <a:off x="2284493" y="2433006"/>
              <a:ext cx="961332" cy="53186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智能数据标注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3398540" y="2433005"/>
              <a:ext cx="954000" cy="5420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智能缺陷数据合成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539158" y="2433005"/>
              <a:ext cx="954000" cy="5420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智能发现新缺陷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2284493" y="1737119"/>
              <a:ext cx="785978" cy="55795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上传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3216796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标注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4176949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模型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训练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5137102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模型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测试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097255" y="1731205"/>
              <a:ext cx="784800" cy="55686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模型</a:t>
              </a:r>
              <a:endParaRPr lang="en-US" altLang="zh-CN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下载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5620707" y="2433005"/>
              <a:ext cx="1261347" cy="5420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自动提取待优化数据集</a:t>
              </a:r>
              <a:endPara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1242544" y="1514997"/>
            <a:ext cx="763311" cy="141820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模型</a:t>
            </a:r>
            <a:endParaRPr kumimoji="1"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训练</a:t>
            </a:r>
            <a:endParaRPr kumimoji="1"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478280" y="1108710"/>
            <a:ext cx="6072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百度、根云、优刻得等基于计算机视觉的质检云平台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710877" y="6254149"/>
            <a:ext cx="11988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多类型终端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7" name="右箭头 86"/>
          <p:cNvSpPr/>
          <p:nvPr/>
        </p:nvSpPr>
        <p:spPr>
          <a:xfrm rot="16200000">
            <a:off x="5173980" y="3388360"/>
            <a:ext cx="438150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945475" y="5158223"/>
            <a:ext cx="6792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/>
          <p:cNvSpPr/>
          <p:nvPr/>
        </p:nvSpPr>
        <p:spPr>
          <a:xfrm>
            <a:off x="809551" y="4601605"/>
            <a:ext cx="1499252" cy="45351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33755" y="4585970"/>
            <a:ext cx="3112770" cy="44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适合于不同流程环节的质检设备接入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5802311" y="4586646"/>
            <a:ext cx="1446900" cy="4415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智能生产设备数据上传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45" y="5260820"/>
            <a:ext cx="940872" cy="563746"/>
          </a:xfrm>
          <a:prstGeom prst="rect">
            <a:avLst/>
          </a:prstGeom>
        </p:spPr>
      </p:pic>
      <p:sp>
        <p:nvSpPr>
          <p:cNvPr id="98" name="右箭头 97"/>
          <p:cNvSpPr/>
          <p:nvPr/>
        </p:nvSpPr>
        <p:spPr>
          <a:xfrm>
            <a:off x="8235705" y="2763818"/>
            <a:ext cx="614103" cy="44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右箭头 98"/>
          <p:cNvSpPr/>
          <p:nvPr/>
        </p:nvSpPr>
        <p:spPr>
          <a:xfrm>
            <a:off x="8235705" y="5086114"/>
            <a:ext cx="614103" cy="44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9218828" y="1059788"/>
            <a:ext cx="1914791" cy="5589451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 type="none" w="lg" len="lg"/>
            <a:tailEnd type="none" w="lg" len="lg"/>
          </a:ln>
        </p:spPr>
        <p:txBody>
          <a:bodyPr lIns="36000" tIns="72939" rIns="36000" bIns="72939"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1" name="文本框 75"/>
          <p:cNvSpPr txBox="1"/>
          <p:nvPr/>
        </p:nvSpPr>
        <p:spPr>
          <a:xfrm>
            <a:off x="8062867" y="2323425"/>
            <a:ext cx="893441" cy="33855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应用场景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2" name="文本框 75"/>
          <p:cNvSpPr txBox="1"/>
          <p:nvPr/>
        </p:nvSpPr>
        <p:spPr>
          <a:xfrm>
            <a:off x="8152017" y="5579712"/>
            <a:ext cx="893441" cy="33855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应用场景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3" name="文本框 75"/>
          <p:cNvSpPr txBox="1"/>
          <p:nvPr/>
        </p:nvSpPr>
        <p:spPr>
          <a:xfrm>
            <a:off x="9742508" y="3110511"/>
            <a:ext cx="893441" cy="33855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智能质检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455" y="4339041"/>
            <a:ext cx="1505549" cy="1081668"/>
          </a:xfrm>
          <a:prstGeom prst="rect">
            <a:avLst/>
          </a:prstGeom>
        </p:spPr>
      </p:pic>
      <p:sp>
        <p:nvSpPr>
          <p:cNvPr id="107" name="文本框 75"/>
          <p:cNvSpPr txBox="1"/>
          <p:nvPr/>
        </p:nvSpPr>
        <p:spPr>
          <a:xfrm>
            <a:off x="9742508" y="5512864"/>
            <a:ext cx="1290320" cy="583565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智能流水线、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数控机床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>
            <a:off x="945475" y="3013381"/>
            <a:ext cx="6792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1820545" y="3832225"/>
            <a:ext cx="5558790" cy="3054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领祺工业智能网关、边缘计算网关、</a:t>
            </a:r>
            <a:r>
              <a:rPr lang="en-US" altLang="zh-CN"/>
              <a:t>PLC</a:t>
            </a:r>
            <a:r>
              <a:rPr lang="zh-CN" altLang="en-US"/>
              <a:t>网关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4"/>
          <a:stretch>
            <a:fillRect/>
          </a:stretch>
        </p:blipFill>
        <p:spPr>
          <a:xfrm>
            <a:off x="1676400" y="5260975"/>
            <a:ext cx="1659255" cy="1405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http://photo-static-api.fotomore.com/creative/vcg/400/new/VCG41N865884258.jpg" descr="&amp;pky270_sjzg_VCG41N865884258&amp;2&amp;src_toppic_inpsrchzd1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865" y="5266055"/>
            <a:ext cx="1384300" cy="1384300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 rot="5400000">
            <a:off x="3091815" y="4157345"/>
            <a:ext cx="426085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rot="16200000">
            <a:off x="6155055" y="4073525"/>
            <a:ext cx="438150" cy="44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407624" y="1195600"/>
            <a:ext cx="5383576" cy="47859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6095999" y="1162347"/>
            <a:ext cx="5036185" cy="47859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7"/>
          <p:cNvSpPr txBox="1"/>
          <p:nvPr/>
        </p:nvSpPr>
        <p:spPr>
          <a:xfrm>
            <a:off x="945515" y="3987165"/>
            <a:ext cx="4193540" cy="1303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pt-BR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我们是科技创新高科技公司</a:t>
            </a:r>
            <a:r>
              <a:rPr lang="en-US" altLang="zh-CN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我们是技术精湛的创业团队</a:t>
            </a:r>
            <a:endParaRPr lang="zh-CN" altLang="pt-BR" sz="105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pt-BR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我们的产品和项目一推出上市</a:t>
            </a:r>
            <a:r>
              <a:rPr lang="en-US" altLang="zh-CN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zh-CN" altLang="en-US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即</a:t>
            </a:r>
            <a:r>
              <a:rPr lang="zh-CN" altLang="pt-BR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运用于全国各地</a:t>
            </a:r>
            <a:endParaRPr lang="zh-CN" altLang="pt-BR" sz="105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pt-BR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口碑相传</a:t>
            </a:r>
            <a:r>
              <a:rPr lang="en-US" altLang="zh-CN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</a:t>
            </a:r>
            <a:r>
              <a:rPr lang="zh-CN" altLang="pt-BR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已为很多知名物联网大平台、行业领头羊企业供货服务</a:t>
            </a:r>
            <a:endParaRPr lang="zh-CN" altLang="pt-BR" sz="105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pt-BR" sz="105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只做技术和产品，只提供完整解决方案配套的系统，不做项目实施</a:t>
            </a:r>
            <a:r>
              <a:rPr lang="pt-BR" sz="105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en-US" altLang="pt-BR" sz="105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</a:t>
            </a:r>
            <a:r>
              <a:rPr lang="zh-CN" altLang="en-US" sz="105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选择为有运营和市场实力的创业团队做强大的技术后援</a:t>
            </a:r>
            <a:r>
              <a:rPr lang="en-US" altLang="zh-CN" sz="105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linkQi Inside</a:t>
            </a:r>
            <a:endParaRPr lang="en-US" altLang="zh-CN" sz="105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45364" y="2027275"/>
            <a:ext cx="2029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8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01</a:t>
            </a:r>
            <a:endParaRPr lang="zh-CN" altLang="en-US" sz="280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45515" y="3489960"/>
            <a:ext cx="3948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行业领先物联网软硬件平台供应商</a:t>
            </a:r>
            <a:endParaRPr lang="zh-CN" altLang="en-US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0955" y="3255379"/>
            <a:ext cx="2739242" cy="106283"/>
          </a:xfrm>
          <a:prstGeom prst="rect">
            <a:avLst/>
          </a:prstGeom>
          <a:solidFill>
            <a:srgbClr val="745E5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1274" y="2550495"/>
            <a:ext cx="3121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关于我们</a:t>
            </a:r>
            <a:endParaRPr lang="zh-CN" altLang="en-US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381070"/>
            <a:ext cx="12192000" cy="3476931"/>
          </a:xfrm>
          <a:prstGeom prst="rect">
            <a:avLst/>
          </a:prstGeom>
          <a:solidFill>
            <a:srgbClr val="005B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7895" y="1228436"/>
            <a:ext cx="11096212" cy="4756728"/>
          </a:xfrm>
          <a:prstGeom prst="rect">
            <a:avLst/>
          </a:prstGeom>
          <a:solidFill>
            <a:schemeClr val="bg1"/>
          </a:solidFill>
          <a:ln w="28575">
            <a:solidFill>
              <a:srgbClr val="005B9E"/>
            </a:solidFill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8515" y="1529080"/>
            <a:ext cx="4966335" cy="3511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algn="r" defTabSz="1219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65" b="1">
                <a:solidFill>
                  <a:srgbClr val="595959"/>
                </a:solidFill>
                <a:latin typeface="Lato Regular"/>
                <a:ea typeface="微软雅黑" panose="020B0503020204020204" pitchFamily="34" charset="-122"/>
                <a:cs typeface="Lato Regular"/>
              </a:defRPr>
            </a:lvl1pPr>
          </a:lstStyle>
          <a:p>
            <a:pPr algn="ctr"/>
            <a:r>
              <a:rPr lang="zh-CN" altLang="en-US" sz="2000" dirty="0">
                <a:solidFill>
                  <a:srgbClr val="005B9E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技术精湛</a:t>
            </a:r>
            <a:r>
              <a:rPr lang="en-US" altLang="zh-CN" sz="2000" dirty="0">
                <a:solidFill>
                  <a:srgbClr val="005B9E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r>
              <a:rPr lang="zh-CN" altLang="en-US" sz="2000" dirty="0">
                <a:solidFill>
                  <a:srgbClr val="005B9E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泛行业深耕物联网通讯网关设备 </a:t>
            </a:r>
            <a:endParaRPr lang="zh-CN" altLang="en-US" sz="2000" dirty="0">
              <a:solidFill>
                <a:srgbClr val="005B9E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TextBox 74"/>
          <p:cNvSpPr txBox="1"/>
          <p:nvPr/>
        </p:nvSpPr>
        <p:spPr>
          <a:xfrm>
            <a:off x="965060" y="1891918"/>
            <a:ext cx="10164757" cy="1105535"/>
          </a:xfrm>
          <a:prstGeom prst="rect">
            <a:avLst/>
          </a:prstGeom>
          <a:noFill/>
        </p:spPr>
        <p:txBody>
          <a:bodyPr wrap="square" lIns="146279" tIns="73140" rIns="146279" bIns="73140" rtlCol="0">
            <a:spAutoFit/>
          </a:bodyPr>
          <a:lstStyle/>
          <a:p>
            <a:pPr defTabSz="1219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杭州领祺致力于工业物联网领域的通讯通联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defTabSz="1219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专注于万物互联中各种设备、系统之间的互联互通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defTabSz="1219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服务了很多行业、熟悉各类物联网通讯接口标准、通讯协议、行业规约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业内我们说第二，没人敢说第一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32" name="TextBox 74"/>
          <p:cNvSpPr txBox="1"/>
          <p:nvPr/>
        </p:nvSpPr>
        <p:spPr>
          <a:xfrm>
            <a:off x="964565" y="2990215"/>
            <a:ext cx="10213975" cy="785495"/>
          </a:xfrm>
          <a:prstGeom prst="rect">
            <a:avLst/>
          </a:prstGeom>
          <a:noFill/>
        </p:spPr>
        <p:txBody>
          <a:bodyPr wrap="square" lIns="146279" tIns="73140" rIns="146279" bIns="73140" rtlCol="0">
            <a:spAutoFit/>
          </a:bodyPr>
          <a:lstStyle/>
          <a:p>
            <a:pPr defTabSz="1219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技术以人为本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物联网工程领域的设备产品最主要的用户是系统集成工程师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安装工程师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维护工程师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我们的产品专门为他们而创新设计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解决了无数的痛点问题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让物联网系统架设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部署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联调变得简单、易用、无障碍部署维护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634008" y="4389471"/>
            <a:ext cx="2064471" cy="3509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algn="r" defTabSz="1219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65" b="1">
                <a:solidFill>
                  <a:srgbClr val="595959"/>
                </a:solidFill>
                <a:latin typeface="Lato Regular"/>
                <a:ea typeface="微软雅黑" panose="020B0503020204020204" pitchFamily="34" charset="-122"/>
                <a:cs typeface="Lato Regular"/>
              </a:defRPr>
            </a:lvl1pPr>
          </a:lstStyle>
          <a:p>
            <a:pPr algn="ctr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实力彰显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34" name="TextBox 74"/>
          <p:cNvSpPr txBox="1"/>
          <p:nvPr/>
        </p:nvSpPr>
        <p:spPr>
          <a:xfrm>
            <a:off x="1117600" y="4622800"/>
            <a:ext cx="3557905" cy="1264285"/>
          </a:xfrm>
          <a:prstGeom prst="rect">
            <a:avLst/>
          </a:prstGeom>
          <a:noFill/>
        </p:spPr>
        <p:txBody>
          <a:bodyPr wrap="square" lIns="146279" tIns="73140" rIns="146279" bIns="73140" rtlCol="0">
            <a:spAutoFit/>
          </a:bodyPr>
          <a:lstStyle/>
          <a:p>
            <a:pPr algn="l" defTabSz="1219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产品应用遍及全国，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  <a:sym typeface="+mn-ea"/>
              </a:rPr>
              <a:t>最东北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、西北最远、西南边陲、华南海角天涯、东海之滨服务对象高大上，业界最知名的相关物联网平台都在采购我们产品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74974" y="4388201"/>
            <a:ext cx="2064471" cy="3509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algn="r" defTabSz="1219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65" b="1">
                <a:solidFill>
                  <a:srgbClr val="595959"/>
                </a:solidFill>
                <a:latin typeface="Lato Regular"/>
                <a:ea typeface="微软雅黑" panose="020B0503020204020204" pitchFamily="34" charset="-122"/>
                <a:cs typeface="Lato Regular"/>
              </a:defRPr>
            </a:lvl1pPr>
          </a:lstStyle>
          <a:p>
            <a:pPr algn="ctr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专精特长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36" name="TextBox 74"/>
          <p:cNvSpPr txBox="1"/>
          <p:nvPr/>
        </p:nvSpPr>
        <p:spPr>
          <a:xfrm>
            <a:off x="4675505" y="4622800"/>
            <a:ext cx="3235325" cy="1264285"/>
          </a:xfrm>
          <a:prstGeom prst="rect">
            <a:avLst/>
          </a:prstGeom>
          <a:noFill/>
        </p:spPr>
        <p:txBody>
          <a:bodyPr wrap="square" lIns="146279" tIns="73140" rIns="146279" bIns="73140" rtlCol="0">
            <a:spAutoFit/>
          </a:bodyPr>
          <a:lstStyle/>
          <a:p>
            <a:pPr algn="ctr" defTabSz="1219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专精物联网通讯设备，为物联网通讯设备提供的配套云端设备管理、云端部署维护、私有物联网云后端，让物联网设备开箱即联即用</a:t>
            </a:r>
            <a:endParaRPr 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564640" y="4271996"/>
            <a:ext cx="2064471" cy="3509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algn="r" defTabSz="1219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65" b="1">
                <a:solidFill>
                  <a:srgbClr val="595959"/>
                </a:solidFill>
                <a:latin typeface="Lato Regular"/>
                <a:ea typeface="微软雅黑" panose="020B0503020204020204" pitchFamily="34" charset="-122"/>
                <a:cs typeface="Lato Regular"/>
              </a:defRPr>
            </a:lvl1pPr>
          </a:lstStyle>
          <a:p>
            <a:pPr algn="ctr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合作安心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38" name="TextBox 74"/>
          <p:cNvSpPr txBox="1"/>
          <p:nvPr/>
        </p:nvSpPr>
        <p:spPr>
          <a:xfrm>
            <a:off x="7996555" y="4554220"/>
            <a:ext cx="3647440" cy="1264285"/>
          </a:xfrm>
          <a:prstGeom prst="rect">
            <a:avLst/>
          </a:prstGeom>
          <a:noFill/>
        </p:spPr>
        <p:txBody>
          <a:bodyPr wrap="square" lIns="146279" tIns="73140" rIns="146279" bIns="73140" rtlCol="0">
            <a:spAutoFit/>
          </a:bodyPr>
          <a:lstStyle/>
          <a:p>
            <a:pPr algn="l" defTabSz="1219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永远不会直接做项目、做工程，不会与客户既有业务竞争，通讯网关适应匹配各种物联网终端设备、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PCL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控制器和各种物联网公有云、私有云和各种行业后台软件系统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3952" y="221112"/>
            <a:ext cx="233278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关于</a:t>
            </a:r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领祺</a:t>
            </a:r>
            <a:endParaRPr lang="zh-CN" altLang="en-US" sz="2800">
              <a:solidFill>
                <a:srgbClr val="005B9E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3952" y="636610"/>
            <a:ext cx="16151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en-US" altLang="zh-CN" sz="800" b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about us</a:t>
            </a:r>
            <a:endParaRPr lang="zh-CN" altLang="en-US" sz="800" b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2" name="图片 1" descr="32303236373538323b32303238303838383bd3c5d6cac6b7d6c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5895" y="3805555"/>
            <a:ext cx="914400" cy="914400"/>
          </a:xfrm>
          <a:prstGeom prst="rect">
            <a:avLst/>
          </a:prstGeom>
        </p:spPr>
      </p:pic>
      <p:pic>
        <p:nvPicPr>
          <p:cNvPr id="3" name="图片 2" descr="32313535383434353b32313535383432353bc6b7d6cac8cfd6a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0450" y="3775710"/>
            <a:ext cx="914400" cy="914400"/>
          </a:xfrm>
          <a:prstGeom prst="rect">
            <a:avLst/>
          </a:prstGeom>
        </p:spPr>
      </p:pic>
      <p:pic>
        <p:nvPicPr>
          <p:cNvPr id="4" name="图片 3" descr="32313538393938383b32313538393936353bb0b2c8ab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95005" y="3708400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/>
          <p:cNvSpPr>
            <a:spLocks noEditPoints="1"/>
          </p:cNvSpPr>
          <p:nvPr/>
        </p:nvSpPr>
        <p:spPr bwMode="auto">
          <a:xfrm>
            <a:off x="5044966" y="2764410"/>
            <a:ext cx="2048931" cy="2048934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rgbClr val="BBB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Rectangle 7"/>
          <p:cNvSpPr/>
          <p:nvPr/>
        </p:nvSpPr>
        <p:spPr bwMode="auto">
          <a:xfrm>
            <a:off x="4005783" y="1716267"/>
            <a:ext cx="1970866" cy="1970866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005B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4" name="Rectangle 7"/>
          <p:cNvSpPr/>
          <p:nvPr/>
        </p:nvSpPr>
        <p:spPr bwMode="auto">
          <a:xfrm>
            <a:off x="4005783" y="3881660"/>
            <a:ext cx="1970866" cy="1970866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005B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6" name="Rectangle 7"/>
          <p:cNvSpPr/>
          <p:nvPr/>
        </p:nvSpPr>
        <p:spPr bwMode="auto">
          <a:xfrm>
            <a:off x="6171176" y="1716267"/>
            <a:ext cx="1961906" cy="1970866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005B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Rectangle 7"/>
          <p:cNvSpPr/>
          <p:nvPr/>
        </p:nvSpPr>
        <p:spPr bwMode="auto">
          <a:xfrm>
            <a:off x="6171176" y="3881660"/>
            <a:ext cx="1961906" cy="1970866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005B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7" name="Rectangle 7"/>
          <p:cNvSpPr>
            <a:spLocks noEditPoints="1"/>
          </p:cNvSpPr>
          <p:nvPr/>
        </p:nvSpPr>
        <p:spPr bwMode="auto">
          <a:xfrm>
            <a:off x="6998555" y="4930351"/>
            <a:ext cx="487597" cy="243159"/>
          </a:xfrm>
          <a:custGeom>
            <a:avLst/>
            <a:gdLst>
              <a:gd name="T0" fmla="*/ 0 w 98"/>
              <a:gd name="T1" fmla="*/ 0 h 49"/>
              <a:gd name="T2" fmla="*/ 49 w 98"/>
              <a:gd name="T3" fmla="*/ 49 h 49"/>
              <a:gd name="T4" fmla="*/ 98 w 98"/>
              <a:gd name="T5" fmla="*/ 0 h 49"/>
              <a:gd name="T6" fmla="*/ 0 w 98"/>
              <a:gd name="T7" fmla="*/ 0 h 49"/>
              <a:gd name="T8" fmla="*/ 21 w 98"/>
              <a:gd name="T9" fmla="*/ 18 h 49"/>
              <a:gd name="T10" fmla="*/ 16 w 98"/>
              <a:gd name="T11" fmla="*/ 14 h 49"/>
              <a:gd name="T12" fmla="*/ 21 w 98"/>
              <a:gd name="T13" fmla="*/ 9 h 49"/>
              <a:gd name="T14" fmla="*/ 26 w 98"/>
              <a:gd name="T15" fmla="*/ 14 h 49"/>
              <a:gd name="T16" fmla="*/ 21 w 98"/>
              <a:gd name="T17" fmla="*/ 18 h 49"/>
              <a:gd name="T18" fmla="*/ 40 w 98"/>
              <a:gd name="T19" fmla="*/ 18 h 49"/>
              <a:gd name="T20" fmla="*/ 35 w 98"/>
              <a:gd name="T21" fmla="*/ 14 h 49"/>
              <a:gd name="T22" fmla="*/ 40 w 98"/>
              <a:gd name="T23" fmla="*/ 9 h 49"/>
              <a:gd name="T24" fmla="*/ 45 w 98"/>
              <a:gd name="T25" fmla="*/ 14 h 49"/>
              <a:gd name="T26" fmla="*/ 40 w 98"/>
              <a:gd name="T27" fmla="*/ 18 h 49"/>
              <a:gd name="T28" fmla="*/ 59 w 98"/>
              <a:gd name="T29" fmla="*/ 18 h 49"/>
              <a:gd name="T30" fmla="*/ 54 w 98"/>
              <a:gd name="T31" fmla="*/ 14 h 49"/>
              <a:gd name="T32" fmla="*/ 59 w 98"/>
              <a:gd name="T33" fmla="*/ 9 h 49"/>
              <a:gd name="T34" fmla="*/ 64 w 98"/>
              <a:gd name="T35" fmla="*/ 14 h 49"/>
              <a:gd name="T36" fmla="*/ 59 w 98"/>
              <a:gd name="T37" fmla="*/ 18 h 49"/>
              <a:gd name="T38" fmla="*/ 78 w 98"/>
              <a:gd name="T39" fmla="*/ 18 h 49"/>
              <a:gd name="T40" fmla="*/ 73 w 98"/>
              <a:gd name="T41" fmla="*/ 14 h 49"/>
              <a:gd name="T42" fmla="*/ 78 w 98"/>
              <a:gd name="T43" fmla="*/ 9 h 49"/>
              <a:gd name="T44" fmla="*/ 83 w 98"/>
              <a:gd name="T45" fmla="*/ 14 h 49"/>
              <a:gd name="T46" fmla="*/ 78 w 98"/>
              <a:gd name="T47" fmla="*/ 1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8" h="49">
                <a:moveTo>
                  <a:pt x="0" y="0"/>
                </a:moveTo>
                <a:cubicBezTo>
                  <a:pt x="0" y="27"/>
                  <a:pt x="22" y="49"/>
                  <a:pt x="49" y="49"/>
                </a:cubicBezTo>
                <a:cubicBezTo>
                  <a:pt x="76" y="49"/>
                  <a:pt x="98" y="27"/>
                  <a:pt x="98" y="0"/>
                </a:cubicBezTo>
                <a:lnTo>
                  <a:pt x="0" y="0"/>
                </a:lnTo>
                <a:close/>
                <a:moveTo>
                  <a:pt x="21" y="18"/>
                </a:moveTo>
                <a:cubicBezTo>
                  <a:pt x="18" y="18"/>
                  <a:pt x="16" y="16"/>
                  <a:pt x="16" y="14"/>
                </a:cubicBezTo>
                <a:cubicBezTo>
                  <a:pt x="16" y="11"/>
                  <a:pt x="18" y="9"/>
                  <a:pt x="21" y="9"/>
                </a:cubicBezTo>
                <a:cubicBezTo>
                  <a:pt x="23" y="9"/>
                  <a:pt x="26" y="11"/>
                  <a:pt x="26" y="14"/>
                </a:cubicBezTo>
                <a:cubicBezTo>
                  <a:pt x="26" y="16"/>
                  <a:pt x="23" y="18"/>
                  <a:pt x="21" y="18"/>
                </a:cubicBezTo>
                <a:close/>
                <a:moveTo>
                  <a:pt x="40" y="18"/>
                </a:moveTo>
                <a:cubicBezTo>
                  <a:pt x="37" y="18"/>
                  <a:pt x="35" y="16"/>
                  <a:pt x="35" y="14"/>
                </a:cubicBezTo>
                <a:cubicBezTo>
                  <a:pt x="35" y="11"/>
                  <a:pt x="37" y="9"/>
                  <a:pt x="40" y="9"/>
                </a:cubicBezTo>
                <a:cubicBezTo>
                  <a:pt x="42" y="9"/>
                  <a:pt x="45" y="11"/>
                  <a:pt x="45" y="14"/>
                </a:cubicBezTo>
                <a:cubicBezTo>
                  <a:pt x="45" y="16"/>
                  <a:pt x="42" y="18"/>
                  <a:pt x="40" y="18"/>
                </a:cubicBezTo>
                <a:close/>
                <a:moveTo>
                  <a:pt x="59" y="18"/>
                </a:moveTo>
                <a:cubicBezTo>
                  <a:pt x="56" y="18"/>
                  <a:pt x="54" y="16"/>
                  <a:pt x="54" y="14"/>
                </a:cubicBezTo>
                <a:cubicBezTo>
                  <a:pt x="54" y="11"/>
                  <a:pt x="56" y="9"/>
                  <a:pt x="59" y="9"/>
                </a:cubicBezTo>
                <a:cubicBezTo>
                  <a:pt x="61" y="9"/>
                  <a:pt x="64" y="11"/>
                  <a:pt x="64" y="14"/>
                </a:cubicBezTo>
                <a:cubicBezTo>
                  <a:pt x="64" y="16"/>
                  <a:pt x="61" y="18"/>
                  <a:pt x="59" y="18"/>
                </a:cubicBezTo>
                <a:close/>
                <a:moveTo>
                  <a:pt x="78" y="18"/>
                </a:moveTo>
                <a:cubicBezTo>
                  <a:pt x="75" y="18"/>
                  <a:pt x="73" y="16"/>
                  <a:pt x="73" y="14"/>
                </a:cubicBezTo>
                <a:cubicBezTo>
                  <a:pt x="73" y="11"/>
                  <a:pt x="75" y="9"/>
                  <a:pt x="78" y="9"/>
                </a:cubicBezTo>
                <a:cubicBezTo>
                  <a:pt x="81" y="9"/>
                  <a:pt x="83" y="11"/>
                  <a:pt x="83" y="14"/>
                </a:cubicBezTo>
                <a:cubicBezTo>
                  <a:pt x="83" y="16"/>
                  <a:pt x="81" y="18"/>
                  <a:pt x="78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8" name="Rectangle 7"/>
          <p:cNvSpPr/>
          <p:nvPr/>
        </p:nvSpPr>
        <p:spPr bwMode="auto">
          <a:xfrm>
            <a:off x="7008793" y="4568172"/>
            <a:ext cx="248278" cy="312267"/>
          </a:xfrm>
          <a:custGeom>
            <a:avLst/>
            <a:gdLst>
              <a:gd name="T0" fmla="*/ 183 w 194"/>
              <a:gd name="T1" fmla="*/ 0 h 244"/>
              <a:gd name="T2" fmla="*/ 0 w 194"/>
              <a:gd name="T3" fmla="*/ 244 h 244"/>
              <a:gd name="T4" fmla="*/ 194 w 194"/>
              <a:gd name="T5" fmla="*/ 244 h 244"/>
              <a:gd name="T6" fmla="*/ 183 w 194"/>
              <a:gd name="T7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" h="244">
                <a:moveTo>
                  <a:pt x="183" y="0"/>
                </a:moveTo>
                <a:lnTo>
                  <a:pt x="0" y="244"/>
                </a:lnTo>
                <a:lnTo>
                  <a:pt x="194" y="244"/>
                </a:lnTo>
                <a:lnTo>
                  <a:pt x="183" y="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9" name="Rectangle 7"/>
          <p:cNvSpPr/>
          <p:nvPr/>
        </p:nvSpPr>
        <p:spPr bwMode="auto">
          <a:xfrm>
            <a:off x="7242993" y="4568172"/>
            <a:ext cx="243159" cy="312267"/>
          </a:xfrm>
          <a:custGeom>
            <a:avLst/>
            <a:gdLst>
              <a:gd name="T0" fmla="*/ 11 w 190"/>
              <a:gd name="T1" fmla="*/ 0 h 244"/>
              <a:gd name="T2" fmla="*/ 190 w 190"/>
              <a:gd name="T3" fmla="*/ 244 h 244"/>
              <a:gd name="T4" fmla="*/ 0 w 190"/>
              <a:gd name="T5" fmla="*/ 244 h 244"/>
              <a:gd name="T6" fmla="*/ 11 w 190"/>
              <a:gd name="T7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0" h="244">
                <a:moveTo>
                  <a:pt x="11" y="0"/>
                </a:moveTo>
                <a:lnTo>
                  <a:pt x="190" y="244"/>
                </a:lnTo>
                <a:lnTo>
                  <a:pt x="0" y="244"/>
                </a:lnTo>
                <a:lnTo>
                  <a:pt x="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7232755" y="4478587"/>
            <a:ext cx="29435" cy="4517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1" name="Rectangle 7"/>
          <p:cNvSpPr/>
          <p:nvPr/>
        </p:nvSpPr>
        <p:spPr bwMode="auto">
          <a:xfrm>
            <a:off x="7072782" y="5089044"/>
            <a:ext cx="120300" cy="113901"/>
          </a:xfrm>
          <a:custGeom>
            <a:avLst/>
            <a:gdLst>
              <a:gd name="T0" fmla="*/ 15 w 24"/>
              <a:gd name="T1" fmla="*/ 5 h 23"/>
              <a:gd name="T2" fmla="*/ 6 w 24"/>
              <a:gd name="T3" fmla="*/ 14 h 23"/>
              <a:gd name="T4" fmla="*/ 6 w 24"/>
              <a:gd name="T5" fmla="*/ 23 h 23"/>
              <a:gd name="T6" fmla="*/ 24 w 24"/>
              <a:gd name="T7" fmla="*/ 5 h 23"/>
              <a:gd name="T8" fmla="*/ 15 w 24"/>
              <a:gd name="T9" fmla="*/ 5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3">
                <a:moveTo>
                  <a:pt x="15" y="5"/>
                </a:moveTo>
                <a:cubicBezTo>
                  <a:pt x="15" y="10"/>
                  <a:pt x="11" y="14"/>
                  <a:pt x="6" y="14"/>
                </a:cubicBezTo>
                <a:cubicBezTo>
                  <a:pt x="0" y="14"/>
                  <a:pt x="0" y="23"/>
                  <a:pt x="6" y="23"/>
                </a:cubicBezTo>
                <a:cubicBezTo>
                  <a:pt x="16" y="23"/>
                  <a:pt x="23" y="15"/>
                  <a:pt x="24" y="5"/>
                </a:cubicBezTo>
                <a:cubicBezTo>
                  <a:pt x="24" y="0"/>
                  <a:pt x="15" y="0"/>
                  <a:pt x="15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2" name="Rectangle 7"/>
          <p:cNvSpPr/>
          <p:nvPr/>
        </p:nvSpPr>
        <p:spPr bwMode="auto">
          <a:xfrm>
            <a:off x="7148289" y="5089044"/>
            <a:ext cx="174051" cy="119020"/>
          </a:xfrm>
          <a:custGeom>
            <a:avLst/>
            <a:gdLst>
              <a:gd name="T0" fmla="*/ 26 w 35"/>
              <a:gd name="T1" fmla="*/ 5 h 24"/>
              <a:gd name="T2" fmla="*/ 9 w 35"/>
              <a:gd name="T3" fmla="*/ 5 h 24"/>
              <a:gd name="T4" fmla="*/ 0 w 35"/>
              <a:gd name="T5" fmla="*/ 5 h 24"/>
              <a:gd name="T6" fmla="*/ 18 w 35"/>
              <a:gd name="T7" fmla="*/ 23 h 24"/>
              <a:gd name="T8" fmla="*/ 35 w 35"/>
              <a:gd name="T9" fmla="*/ 5 h 24"/>
              <a:gd name="T10" fmla="*/ 26 w 35"/>
              <a:gd name="T11" fmla="*/ 5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24">
                <a:moveTo>
                  <a:pt x="26" y="5"/>
                </a:moveTo>
                <a:cubicBezTo>
                  <a:pt x="26" y="17"/>
                  <a:pt x="9" y="17"/>
                  <a:pt x="9" y="5"/>
                </a:cubicBezTo>
                <a:cubicBezTo>
                  <a:pt x="8" y="0"/>
                  <a:pt x="0" y="0"/>
                  <a:pt x="0" y="5"/>
                </a:cubicBezTo>
                <a:cubicBezTo>
                  <a:pt x="0" y="15"/>
                  <a:pt x="8" y="23"/>
                  <a:pt x="18" y="23"/>
                </a:cubicBezTo>
                <a:cubicBezTo>
                  <a:pt x="27" y="24"/>
                  <a:pt x="35" y="15"/>
                  <a:pt x="35" y="5"/>
                </a:cubicBezTo>
                <a:cubicBezTo>
                  <a:pt x="35" y="0"/>
                  <a:pt x="27" y="0"/>
                  <a:pt x="26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3" name="Rectangle 7"/>
          <p:cNvSpPr/>
          <p:nvPr/>
        </p:nvSpPr>
        <p:spPr bwMode="auto">
          <a:xfrm>
            <a:off x="7277548" y="5089044"/>
            <a:ext cx="119019" cy="113901"/>
          </a:xfrm>
          <a:custGeom>
            <a:avLst/>
            <a:gdLst>
              <a:gd name="T0" fmla="*/ 18 w 24"/>
              <a:gd name="T1" fmla="*/ 14 h 23"/>
              <a:gd name="T2" fmla="*/ 9 w 24"/>
              <a:gd name="T3" fmla="*/ 5 h 23"/>
              <a:gd name="T4" fmla="*/ 0 w 24"/>
              <a:gd name="T5" fmla="*/ 5 h 23"/>
              <a:gd name="T6" fmla="*/ 18 w 24"/>
              <a:gd name="T7" fmla="*/ 23 h 23"/>
              <a:gd name="T8" fmla="*/ 18 w 24"/>
              <a:gd name="T9" fmla="*/ 14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3">
                <a:moveTo>
                  <a:pt x="18" y="14"/>
                </a:moveTo>
                <a:cubicBezTo>
                  <a:pt x="13" y="14"/>
                  <a:pt x="9" y="10"/>
                  <a:pt x="9" y="5"/>
                </a:cubicBezTo>
                <a:cubicBezTo>
                  <a:pt x="9" y="0"/>
                  <a:pt x="0" y="0"/>
                  <a:pt x="0" y="5"/>
                </a:cubicBezTo>
                <a:cubicBezTo>
                  <a:pt x="1" y="15"/>
                  <a:pt x="8" y="23"/>
                  <a:pt x="18" y="23"/>
                </a:cubicBezTo>
                <a:cubicBezTo>
                  <a:pt x="24" y="23"/>
                  <a:pt x="24" y="14"/>
                  <a:pt x="18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4" name="Rectangle 7"/>
          <p:cNvSpPr/>
          <p:nvPr/>
        </p:nvSpPr>
        <p:spPr bwMode="auto">
          <a:xfrm>
            <a:off x="7257071" y="4483706"/>
            <a:ext cx="104942" cy="79347"/>
          </a:xfrm>
          <a:custGeom>
            <a:avLst/>
            <a:gdLst>
              <a:gd name="T0" fmla="*/ 0 w 82"/>
              <a:gd name="T1" fmla="*/ 0 h 62"/>
              <a:gd name="T2" fmla="*/ 82 w 82"/>
              <a:gd name="T3" fmla="*/ 31 h 62"/>
              <a:gd name="T4" fmla="*/ 0 w 82"/>
              <a:gd name="T5" fmla="*/ 62 h 62"/>
              <a:gd name="T6" fmla="*/ 0 w 82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62">
                <a:moveTo>
                  <a:pt x="0" y="0"/>
                </a:moveTo>
                <a:lnTo>
                  <a:pt x="82" y="31"/>
                </a:lnTo>
                <a:lnTo>
                  <a:pt x="0" y="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9" name="Rectangle 7"/>
          <p:cNvSpPr txBox="1"/>
          <p:nvPr/>
        </p:nvSpPr>
        <p:spPr>
          <a:xfrm>
            <a:off x="8661400" y="1562735"/>
            <a:ext cx="3101975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通用</a:t>
            </a:r>
            <a:r>
              <a:rPr lang="zh-CN" altLang="en-US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泛行业物联网通讯专家</a:t>
            </a:r>
            <a:endParaRPr lang="en-US" b="1" dirty="0">
              <a:solidFill>
                <a:srgbClr val="3B3838"/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90" name="Rectangle 7"/>
          <p:cNvSpPr txBox="1"/>
          <p:nvPr/>
        </p:nvSpPr>
        <p:spPr>
          <a:xfrm>
            <a:off x="8284845" y="2158365"/>
            <a:ext cx="3539490" cy="1582420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defPPr>
              <a:defRPr lang="zh-CN"/>
            </a:defPPr>
            <a:lvl1pPr indent="0" defTabSz="1087755">
              <a:lnSpc>
                <a:spcPct val="150000"/>
              </a:lnSpc>
              <a:spcBef>
                <a:spcPct val="20000"/>
              </a:spcBef>
              <a:buFont typeface="Arial" panose="020B0604020202020204"/>
              <a:buNone/>
              <a:defRPr sz="14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51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38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4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9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65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4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服务智能电网、智能工控、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PCL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SCADA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CNC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、智能水务、智能交通、智慧农业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支持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300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多行业协议规约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集众业之所长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铸就泛适应行业通用核心竞争力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1" name="Rectangle 7"/>
          <p:cNvSpPr txBox="1"/>
          <p:nvPr/>
        </p:nvSpPr>
        <p:spPr>
          <a:xfrm>
            <a:off x="8592820" y="3764280"/>
            <a:ext cx="3101340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生态</a:t>
            </a:r>
            <a:r>
              <a:rPr lang="zh-CN" altLang="en-US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融合界面友好</a:t>
            </a:r>
            <a:endParaRPr lang="en-US" b="1" dirty="0">
              <a:solidFill>
                <a:srgbClr val="3B3838"/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92" name="Rectangle 7"/>
          <p:cNvSpPr txBox="1"/>
          <p:nvPr/>
        </p:nvSpPr>
        <p:spPr>
          <a:xfrm>
            <a:off x="8284210" y="4383405"/>
            <a:ext cx="3409950" cy="2172335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defPPr>
              <a:defRPr lang="zh-CN"/>
            </a:defPPr>
            <a:lvl1pPr indent="0" defTabSz="1087755">
              <a:lnSpc>
                <a:spcPct val="150000"/>
              </a:lnSpc>
              <a:spcBef>
                <a:spcPct val="20000"/>
              </a:spcBef>
              <a:buFont typeface="Arial" panose="020B0604020202020204"/>
              <a:buNone/>
              <a:defRPr sz="14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51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38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4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9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65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4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系统互操作集成能力优越。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应用场景数字化程度进度千差万别，选型的设备通讯和系统软件的参差不齐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不仅硬件可剪裁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丰富的行业协议自由选配，广泛匹配对接各种行业后台，或提供私有后台。保护客户已有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IT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投资数字资产。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3" name="Rectangle 7"/>
          <p:cNvSpPr txBox="1"/>
          <p:nvPr/>
        </p:nvSpPr>
        <p:spPr>
          <a:xfrm>
            <a:off x="1177925" y="1562735"/>
            <a:ext cx="2450465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开放</a:t>
            </a:r>
            <a:r>
              <a:rPr lang="en-US" altLang="zh-CN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 </a:t>
            </a:r>
            <a:r>
              <a:rPr lang="zh-CN" altLang="en-US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智能硬件平台</a:t>
            </a:r>
            <a:endParaRPr lang="en-US" b="1" dirty="0">
              <a:solidFill>
                <a:srgbClr val="3B3838"/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94" name="Rectangle 7"/>
          <p:cNvSpPr txBox="1"/>
          <p:nvPr/>
        </p:nvSpPr>
        <p:spPr>
          <a:xfrm>
            <a:off x="566428" y="2330663"/>
            <a:ext cx="3223610" cy="1433830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defPPr>
              <a:defRPr lang="zh-CN"/>
            </a:defPPr>
            <a:lvl1pPr indent="0" defTabSz="1087755">
              <a:lnSpc>
                <a:spcPct val="150000"/>
              </a:lnSpc>
              <a:spcBef>
                <a:spcPct val="20000"/>
              </a:spcBef>
              <a:buFont typeface="Arial" panose="020B0604020202020204"/>
              <a:buNone/>
              <a:defRPr sz="14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51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38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4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9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65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4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稳定的智能硬件平台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可快速剪裁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应需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定制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最大化适应应用场景、节约成本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5" name="Rectangle 7"/>
          <p:cNvSpPr txBox="1"/>
          <p:nvPr/>
        </p:nvSpPr>
        <p:spPr>
          <a:xfrm>
            <a:off x="1177925" y="3764280"/>
            <a:ext cx="2450465" cy="492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智慧</a:t>
            </a:r>
            <a:r>
              <a:rPr lang="zh-CN" altLang="en-US" b="1" dirty="0">
                <a:solidFill>
                  <a:srgbClr val="3B3838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真正云通讯网关</a:t>
            </a:r>
            <a:endParaRPr lang="en-US" b="1" dirty="0">
              <a:solidFill>
                <a:srgbClr val="3B3838"/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96" name="Rectangle 7"/>
          <p:cNvSpPr txBox="1"/>
          <p:nvPr/>
        </p:nvSpPr>
        <p:spPr>
          <a:xfrm>
            <a:off x="239395" y="4383405"/>
            <a:ext cx="3482340" cy="1728470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defPPr>
              <a:defRPr lang="zh-CN"/>
            </a:defPPr>
            <a:lvl1pPr indent="0" defTabSz="1087755">
              <a:lnSpc>
                <a:spcPct val="150000"/>
              </a:lnSpc>
              <a:spcBef>
                <a:spcPct val="20000"/>
              </a:spcBef>
              <a:buFont typeface="Arial" panose="020B0604020202020204"/>
              <a:buNone/>
              <a:defRPr sz="14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51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38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4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9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65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4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隧道透传、远程部署、远程维护、远程配置远程升级、插卡通电自动发现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智能</a:t>
            </a: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适应复杂的网络通信环境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极致的工程用户体验</a:t>
            </a:r>
            <a:r>
              <a:rPr lang="en-US" altLang="zh-CN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Arial" panose="020B0604020202020204" pitchFamily="34" charset="0"/>
              </a:rPr>
              <a:t>云端优化迭代至美至善无止境</a:t>
            </a:r>
            <a:endParaRPr lang="zh-CN" altLang="en-US" sz="16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03910" y="220980"/>
            <a:ext cx="6005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关于</a:t>
            </a:r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领祺</a:t>
            </a:r>
            <a:r>
              <a:rPr lang="en-US" altLang="zh-CN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</a:t>
            </a:r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值得信赖的物联网通讯专家</a:t>
            </a:r>
            <a:endParaRPr lang="zh-CN" altLang="en-US" sz="2800">
              <a:solidFill>
                <a:srgbClr val="005B9E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03952" y="636610"/>
            <a:ext cx="16151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en-US" altLang="zh-CN" sz="800" b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about us</a:t>
            </a:r>
            <a:endParaRPr lang="zh-CN" altLang="en-US" sz="800" b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" name="椭圆 1" descr="7b0a2020202022776f7264617274223a20227b5c2269645c223a32303236323338352c5c227469645c223a31333438357d220a7d0a"/>
          <p:cNvSpPr/>
          <p:nvPr/>
        </p:nvSpPr>
        <p:spPr>
          <a:xfrm>
            <a:off x="5260975" y="2994025"/>
            <a:ext cx="1615440" cy="1568450"/>
          </a:xfrm>
          <a:prstGeom prst="ellipse">
            <a:avLst/>
          </a:prstGeom>
          <a:solidFill>
            <a:srgbClr val="005B9E"/>
          </a:solidFill>
          <a:ln>
            <a:noFill/>
          </a:ln>
          <a:effectLst>
            <a:glow rad="228600">
              <a:schemeClr val="accent4">
                <a:satMod val="175000"/>
                <a:alpha val="10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Front" fov="0">
                <a:rot lat="20999991" lon="0" rev="0"/>
              </a:camera>
              <a:lightRig rig="twoPt" dir="t"/>
            </a:scene3d>
            <a:sp3d extrusionH="68580" contourW="3810" prstMaterial="plastic">
              <a:extrusionClr>
                <a:srgbClr val="464DA8"/>
              </a:extrusionClr>
              <a:contourClr>
                <a:srgbClr val="464DA8"/>
              </a:contourClr>
            </a:sp3d>
          </a:bodyPr>
          <a:p>
            <a:pPr algn="ctr"/>
            <a:r>
              <a:rPr lang="zh-CN" altLang="en-US" sz="3600" b="1">
                <a:ln w="8255">
                  <a:solidFill>
                    <a:srgbClr val="F6C9C8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100000"/>
                    </a:schemeClr>
                  </a:glow>
                </a:effectLst>
                <a:latin typeface="汉仪字酷堂邓氏小楷繁" panose="00020600040101010101" charset="-122"/>
                <a:ea typeface="汉仪字酷堂邓氏小楷繁" panose="00020600040101010101" charset="-122"/>
              </a:rPr>
              <a:t>独特</a:t>
            </a:r>
            <a:endParaRPr lang="zh-CN" altLang="en-US" sz="3600" b="1">
              <a:ln w="8255">
                <a:solidFill>
                  <a:srgbClr val="F6C9C8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汉仪字酷堂邓氏小楷繁" panose="00020600040101010101" charset="-122"/>
              <a:ea typeface="汉仪字酷堂邓氏小楷繁" panose="00020600040101010101" charset="-122"/>
            </a:endParaRPr>
          </a:p>
          <a:p>
            <a:pPr algn="ctr"/>
            <a:r>
              <a:rPr lang="zh-CN" altLang="en-US" sz="3600" b="1">
                <a:ln w="8255">
                  <a:solidFill>
                    <a:srgbClr val="F6C9C8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99000"/>
                    </a:schemeClr>
                  </a:glow>
                </a:effectLst>
                <a:latin typeface="汉仪字酷堂邓氏小楷繁" panose="00020600040101010101" charset="-122"/>
                <a:ea typeface="汉仪字酷堂邓氏小楷繁" panose="00020600040101010101" charset="-122"/>
              </a:rPr>
              <a:t>优势</a:t>
            </a:r>
            <a:endParaRPr lang="zh-CN" altLang="en-US" sz="3600" b="1">
              <a:ln w="8255">
                <a:solidFill>
                  <a:srgbClr val="F6C9C8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99000"/>
                  </a:schemeClr>
                </a:glow>
              </a:effectLst>
              <a:latin typeface="汉仪字酷堂邓氏小楷繁" panose="00020600040101010101" charset="-122"/>
              <a:ea typeface="汉仪字酷堂邓氏小楷繁" panose="00020600040101010101" charset="-122"/>
            </a:endParaRPr>
          </a:p>
        </p:txBody>
      </p:sp>
      <p:pic>
        <p:nvPicPr>
          <p:cNvPr id="3" name="图片 2" descr="32303235303831323b32303236333432363bd6c7bbdbc3a8cdb7d3a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7390" y="4668520"/>
            <a:ext cx="629285" cy="629285"/>
          </a:xfrm>
          <a:prstGeom prst="rect">
            <a:avLst/>
          </a:prstGeom>
        </p:spPr>
      </p:pic>
      <p:pic>
        <p:nvPicPr>
          <p:cNvPr id="4" name="图片 3" descr="32313536393037323b32313536393036353bbfaab7c5cbbcceac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0080" y="2165350"/>
            <a:ext cx="594995" cy="594995"/>
          </a:xfrm>
          <a:prstGeom prst="rect">
            <a:avLst/>
          </a:prstGeom>
        </p:spPr>
      </p:pic>
      <p:pic>
        <p:nvPicPr>
          <p:cNvPr id="5" name="图片 4" descr="32313535373331353b32313535373330383b4149cab6b1f0c4dcc1a6bdd3bfda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15910" y="1457960"/>
            <a:ext cx="676910" cy="676910"/>
          </a:xfrm>
          <a:prstGeom prst="rect">
            <a:avLst/>
          </a:prstGeom>
        </p:spPr>
      </p:pic>
      <p:pic>
        <p:nvPicPr>
          <p:cNvPr id="6" name="图片 5" descr="32313535373331353b32313535373330383b4149cab6b1f0c4dcc1a6bdd3bfd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1030" y="2317115"/>
            <a:ext cx="676910" cy="676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56069"/>
            <a:ext cx="12192000" cy="1420660"/>
          </a:xfrm>
          <a:prstGeom prst="rect">
            <a:avLst/>
          </a:prstGeom>
          <a:solidFill>
            <a:srgbClr val="005B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Shape 2540"/>
          <p:cNvSpPr/>
          <p:nvPr/>
        </p:nvSpPr>
        <p:spPr>
          <a:xfrm>
            <a:off x="4601722" y="3773941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7" name="Shape 2540"/>
          <p:cNvSpPr/>
          <p:nvPr/>
        </p:nvSpPr>
        <p:spPr>
          <a:xfrm>
            <a:off x="4601722" y="4680271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9" name="Shape 2540"/>
          <p:cNvSpPr/>
          <p:nvPr/>
        </p:nvSpPr>
        <p:spPr>
          <a:xfrm>
            <a:off x="4601576" y="5586927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21" name="Shape 2540"/>
          <p:cNvSpPr/>
          <p:nvPr/>
        </p:nvSpPr>
        <p:spPr>
          <a:xfrm>
            <a:off x="8055976" y="3773941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33" name="Shape 2540"/>
          <p:cNvSpPr/>
          <p:nvPr/>
        </p:nvSpPr>
        <p:spPr>
          <a:xfrm>
            <a:off x="1166853" y="5319654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35" name="Shape 2540"/>
          <p:cNvSpPr/>
          <p:nvPr/>
        </p:nvSpPr>
        <p:spPr>
          <a:xfrm>
            <a:off x="1178283" y="3773941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37" name="Shape 2540"/>
          <p:cNvSpPr/>
          <p:nvPr/>
        </p:nvSpPr>
        <p:spPr>
          <a:xfrm>
            <a:off x="1178283" y="4470721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39" name="Shape 2540"/>
          <p:cNvSpPr/>
          <p:nvPr/>
        </p:nvSpPr>
        <p:spPr>
          <a:xfrm>
            <a:off x="8055976" y="4971674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005B9E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32" name="Subtitle 2"/>
          <p:cNvSpPr txBox="1"/>
          <p:nvPr/>
        </p:nvSpPr>
        <p:spPr>
          <a:xfrm>
            <a:off x="1446460" y="3711730"/>
            <a:ext cx="3066545" cy="623570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开放合作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为物联网平台型企业提供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OEM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服务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1446460" y="4390156"/>
            <a:ext cx="3066545" cy="860425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  <a:sym typeface="+mn-ea"/>
              </a:rPr>
              <a:t>合作共赢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  <a:sym typeface="+mn-ea"/>
              </a:rPr>
              <a:t>强大技术先进产品扶持赋能中小系统集成工程服务企业</a:t>
            </a:r>
            <a:endParaRPr lang="zh-CN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38" name="Subtitle 2"/>
          <p:cNvSpPr txBox="1"/>
          <p:nvPr/>
        </p:nvSpPr>
        <p:spPr>
          <a:xfrm>
            <a:off x="1446460" y="5266046"/>
            <a:ext cx="3066545" cy="860425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托管运维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对缺乏运维技术支持的项目团队提供设备远程托管运维服务</a:t>
            </a:r>
            <a:endParaRPr lang="en-US" altLang="zh-CN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53" name="Subtitle 2"/>
          <p:cNvSpPr txBox="1"/>
          <p:nvPr/>
        </p:nvSpPr>
        <p:spPr>
          <a:xfrm>
            <a:off x="4881050" y="3711730"/>
            <a:ext cx="3066545" cy="860425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拥抱变化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通过网关设备云平台不断丰富优化行业创新产品和设备的适配</a:t>
            </a:r>
            <a:endParaRPr lang="en-US" altLang="zh-CN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54" name="Subtitle 2"/>
          <p:cNvSpPr txBox="1"/>
          <p:nvPr/>
        </p:nvSpPr>
        <p:spPr>
          <a:xfrm>
            <a:off x="4935660" y="4571766"/>
            <a:ext cx="3066545" cy="860425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用户至上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工程类产品时刻把一线工程师的体验放在第一位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快速响应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零感迭代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56" name="Subtitle 2"/>
          <p:cNvSpPr txBox="1"/>
          <p:nvPr/>
        </p:nvSpPr>
        <p:spPr>
          <a:xfrm>
            <a:off x="8335304" y="3711730"/>
            <a:ext cx="3066545" cy="1097280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安全稳定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物联网网关是物联网项目的骨干、枢纽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极端环境下的稳定性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严苛环境下的安全性是我们赢得客户信任的基石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58" name="Subtitle 2"/>
          <p:cNvSpPr txBox="1"/>
          <p:nvPr/>
        </p:nvSpPr>
        <p:spPr>
          <a:xfrm>
            <a:off x="4929799" y="5432416"/>
            <a:ext cx="3066545" cy="1097280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绿色低碳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美好生活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服务数字化工厂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智能化新能源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智创美好未来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倡导绿色工程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绿色工作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低碳生活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3952" y="221112"/>
            <a:ext cx="233278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关于</a:t>
            </a:r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ea"/>
              </a:rPr>
              <a:t>领祺</a:t>
            </a:r>
            <a:endParaRPr lang="zh-CN" altLang="en-US" sz="2800">
              <a:solidFill>
                <a:srgbClr val="005B9E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03952" y="636610"/>
            <a:ext cx="16151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en-US" altLang="zh-CN" sz="800" b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about us</a:t>
            </a:r>
            <a:endParaRPr lang="zh-CN" altLang="en-US" sz="800" b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34" name="图片 33" descr="城市的风景&#10;&#10;描述已自动生成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188647" y="1678999"/>
            <a:ext cx="2895109" cy="1774800"/>
          </a:xfrm>
          <a:custGeom>
            <a:avLst/>
            <a:gdLst>
              <a:gd name="connsiteX0" fmla="*/ 0 w 2895109"/>
              <a:gd name="connsiteY0" fmla="*/ 0 h 1774800"/>
              <a:gd name="connsiteX1" fmla="*/ 2895109 w 2895109"/>
              <a:gd name="connsiteY1" fmla="*/ 0 h 1774800"/>
              <a:gd name="connsiteX2" fmla="*/ 2895109 w 2895109"/>
              <a:gd name="connsiteY2" fmla="*/ 1774800 h 1774800"/>
              <a:gd name="connsiteX3" fmla="*/ 0 w 2895109"/>
              <a:gd name="connsiteY3" fmla="*/ 1774800 h 17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109" h="1774800">
                <a:moveTo>
                  <a:pt x="0" y="0"/>
                </a:moveTo>
                <a:lnTo>
                  <a:pt x="2895109" y="0"/>
                </a:lnTo>
                <a:lnTo>
                  <a:pt x="2895109" y="1774800"/>
                </a:lnTo>
                <a:lnTo>
                  <a:pt x="0" y="1774800"/>
                </a:lnTo>
                <a:close/>
              </a:path>
            </a:pathLst>
          </a:custGeom>
        </p:spPr>
      </p:pic>
      <p:pic>
        <p:nvPicPr>
          <p:cNvPr id="42" name="图片 41" descr="城市的风景&#10;&#10;描述已自动生成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4655839" y="1678999"/>
            <a:ext cx="2895109" cy="1774800"/>
          </a:xfrm>
          <a:custGeom>
            <a:avLst/>
            <a:gdLst>
              <a:gd name="connsiteX0" fmla="*/ 0 w 2895109"/>
              <a:gd name="connsiteY0" fmla="*/ 0 h 1774800"/>
              <a:gd name="connsiteX1" fmla="*/ 2895109 w 2895109"/>
              <a:gd name="connsiteY1" fmla="*/ 0 h 1774800"/>
              <a:gd name="connsiteX2" fmla="*/ 2895109 w 2895109"/>
              <a:gd name="connsiteY2" fmla="*/ 1774800 h 1774800"/>
              <a:gd name="connsiteX3" fmla="*/ 0 w 2895109"/>
              <a:gd name="connsiteY3" fmla="*/ 1774800 h 17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109" h="1774800">
                <a:moveTo>
                  <a:pt x="0" y="0"/>
                </a:moveTo>
                <a:lnTo>
                  <a:pt x="2895109" y="0"/>
                </a:lnTo>
                <a:lnTo>
                  <a:pt x="2895109" y="1774800"/>
                </a:lnTo>
                <a:lnTo>
                  <a:pt x="0" y="1774800"/>
                </a:lnTo>
                <a:close/>
              </a:path>
            </a:pathLst>
          </a:custGeom>
        </p:spPr>
      </p:pic>
      <p:pic>
        <p:nvPicPr>
          <p:cNvPr id="45" name="图片 44" descr="城市的风景&#10;&#10;描述已自动生成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8078668" y="1678999"/>
            <a:ext cx="2895109" cy="1774800"/>
          </a:xfrm>
          <a:custGeom>
            <a:avLst/>
            <a:gdLst>
              <a:gd name="connsiteX0" fmla="*/ 0 w 2895109"/>
              <a:gd name="connsiteY0" fmla="*/ 0 h 1774800"/>
              <a:gd name="connsiteX1" fmla="*/ 2895109 w 2895109"/>
              <a:gd name="connsiteY1" fmla="*/ 0 h 1774800"/>
              <a:gd name="connsiteX2" fmla="*/ 2895109 w 2895109"/>
              <a:gd name="connsiteY2" fmla="*/ 1774800 h 1774800"/>
              <a:gd name="connsiteX3" fmla="*/ 0 w 2895109"/>
              <a:gd name="connsiteY3" fmla="*/ 1774800 h 17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109" h="1774800">
                <a:moveTo>
                  <a:pt x="0" y="0"/>
                </a:moveTo>
                <a:lnTo>
                  <a:pt x="2895109" y="0"/>
                </a:lnTo>
                <a:lnTo>
                  <a:pt x="2895109" y="1774800"/>
                </a:lnTo>
                <a:lnTo>
                  <a:pt x="0" y="1774800"/>
                </a:lnTo>
                <a:close/>
              </a:path>
            </a:pathLst>
          </a:custGeom>
        </p:spPr>
      </p:pic>
      <p:sp>
        <p:nvSpPr>
          <p:cNvPr id="3" name="Subtitle 2"/>
          <p:cNvSpPr txBox="1"/>
          <p:nvPr/>
        </p:nvSpPr>
        <p:spPr>
          <a:xfrm>
            <a:off x="8516914" y="4887586"/>
            <a:ext cx="3066545" cy="1139825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200">
              <a:lnSpc>
                <a:spcPct val="110000"/>
              </a:lnSpc>
            </a:pPr>
            <a:r>
              <a:rPr 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专注极致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endParaRPr lang="en-US" altLang="zh-CN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专注深耕物联通讯协议网关细分领域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r>
              <a:rPr lang="zh-CN" altLang="en-US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投入百倍于竞品的努力</a:t>
            </a:r>
            <a:r>
              <a:rPr lang="en-US" alt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 </a:t>
            </a:r>
            <a:endParaRPr lang="en-US" altLang="zh-CN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  <a:p>
            <a:pPr algn="l" defTabSz="1219200">
              <a:lnSpc>
                <a:spcPct val="110000"/>
              </a:lnSpc>
            </a:pPr>
            <a:r>
              <a:rPr lang="zh-CN" sz="1400" dirty="0">
                <a:solidFill>
                  <a:srgbClr val="3B3838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Light"/>
              </a:rPr>
              <a:t>追求产品简单易用的极致用户体验</a:t>
            </a:r>
            <a:endParaRPr lang="zh-CN" altLang="en-US" sz="1400" dirty="0">
              <a:solidFill>
                <a:srgbClr val="3B3838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 1"/>
          <p:cNvSpPr/>
          <p:nvPr/>
        </p:nvSpPr>
        <p:spPr>
          <a:xfrm rot="16200000">
            <a:off x="3006328" y="355363"/>
            <a:ext cx="592138" cy="4847431"/>
          </a:xfrm>
          <a:prstGeom prst="rect">
            <a:avLst/>
          </a:prstGeom>
          <a:solidFill>
            <a:srgbClr val="005B9E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dirty="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Hexagon 5"/>
          <p:cNvSpPr/>
          <p:nvPr/>
        </p:nvSpPr>
        <p:spPr>
          <a:xfrm rot="16200000">
            <a:off x="8634413" y="355759"/>
            <a:ext cx="592138" cy="4846638"/>
          </a:xfrm>
          <a:prstGeom prst="rect">
            <a:avLst/>
          </a:prstGeom>
          <a:solidFill>
            <a:srgbClr val="005B9E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dirty="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91005" y="2603500"/>
            <a:ext cx="2643505" cy="3511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algn="r" defTabSz="1219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65" b="1">
                <a:solidFill>
                  <a:srgbClr val="595959"/>
                </a:solidFill>
                <a:latin typeface="Lato Regular"/>
                <a:ea typeface="微软雅黑" panose="020B0503020204020204" pitchFamily="34" charset="-122"/>
                <a:cs typeface="Lato Regular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工业智联</a:t>
            </a:r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产业物联</a:t>
            </a:r>
            <a:endParaRPr lang="zh-CN" altLang="en-US" sz="2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98245" y="2603613"/>
            <a:ext cx="2064471" cy="3509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algn="r" defTabSz="1219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65" b="1">
                <a:solidFill>
                  <a:srgbClr val="595959"/>
                </a:solidFill>
                <a:latin typeface="Lato Regular"/>
                <a:ea typeface="微软雅黑" panose="020B0503020204020204" pitchFamily="34" charset="-122"/>
                <a:cs typeface="Lato Regular"/>
              </a:defRPr>
            </a:lvl1pPr>
          </a:lstStyle>
          <a:p>
            <a:pPr algn="ctr"/>
            <a:endParaRPr lang="zh-CN" altLang="en-US" sz="2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6" name="TextBox 74"/>
          <p:cNvSpPr txBox="1"/>
          <p:nvPr/>
        </p:nvSpPr>
        <p:spPr>
          <a:xfrm>
            <a:off x="665991" y="1329445"/>
            <a:ext cx="10860017" cy="847725"/>
          </a:xfrm>
          <a:prstGeom prst="rect">
            <a:avLst/>
          </a:prstGeom>
          <a:noFill/>
        </p:spPr>
        <p:txBody>
          <a:bodyPr wrap="square" lIns="109709" tIns="54855" rIns="109709" bIns="54855" rtlCol="0">
            <a:spAutoFit/>
          </a:bodyPr>
          <a:lstStyle>
            <a:defPPr>
              <a:defRPr lang="zh-CN"/>
            </a:defPPr>
            <a:lvl1pPr defTabSz="914400"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51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38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4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9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65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4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dirty="0"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lt"/>
              </a:rPr>
              <a:t>以服务数字新基建、能源物联网和工业互联网、智能制造、智慧产业互联网为己任，与数字经济领域的同仁挽手共创万物互联的未来</a:t>
            </a:r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lt"/>
              </a:rPr>
              <a:t>！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03952" y="221112"/>
            <a:ext cx="2332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>
                <a:solidFill>
                  <a:srgbClr val="005B9E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关于我们</a:t>
            </a:r>
            <a:endParaRPr lang="zh-CN" altLang="en-US" sz="2800">
              <a:solidFill>
                <a:srgbClr val="005B9E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3952" y="636610"/>
            <a:ext cx="16151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gradFill flip="none" rotWithShape="1">
                  <a:gsLst>
                    <a:gs pos="0">
                      <a:srgbClr val="1E3C6E"/>
                    </a:gs>
                    <a:gs pos="80000">
                      <a:srgbClr val="135E9C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en-US" altLang="zh-CN" sz="800" b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about us</a:t>
            </a:r>
            <a:endParaRPr lang="zh-CN" altLang="en-US" sz="800" b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67220" y="2622550"/>
            <a:ext cx="3084830" cy="3511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algn="r" defTabSz="1219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865" b="1">
                <a:solidFill>
                  <a:srgbClr val="595959"/>
                </a:solidFill>
                <a:latin typeface="Lato Regular"/>
                <a:ea typeface="微软雅黑" panose="020B0503020204020204" pitchFamily="34" charset="-122"/>
                <a:cs typeface="Lato Regular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能源互联</a:t>
            </a:r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泛在智能</a:t>
            </a:r>
            <a:endParaRPr lang="zh-CN" altLang="en-US" sz="2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5" name="F35B0BEE-F18A-47BB-8FCB-E00DA2F2635D-1" descr="C:/Users/ZSR/AppData/Local/Temp/wpp.gTAyWxwpp"/>
          <p:cNvPicPr/>
          <p:nvPr/>
        </p:nvPicPr>
        <p:blipFill>
          <a:blip r:embed="rId1"/>
          <a:srcRect l="-8974" t="20631" b="20294"/>
          <a:stretch>
            <a:fillRect/>
          </a:stretch>
        </p:blipFill>
        <p:spPr>
          <a:xfrm>
            <a:off x="446405" y="3088005"/>
            <a:ext cx="5280025" cy="33413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2"/>
          <a:srcRect b="7413"/>
          <a:stretch>
            <a:fillRect/>
          </a:stretch>
        </p:blipFill>
        <p:spPr>
          <a:xfrm>
            <a:off x="6507480" y="3075305"/>
            <a:ext cx="4812030" cy="33070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DOCER_RESOURCE_TRACE_INFO" val="{&quot;id&quot;:&quot;20280888&quot;,&quot;origin&quot;:0,&quot;type&quot;:&quot;icons&quot;,&quot;user&quot;:&quot;365732987&quot;}"/>
</p:tagLst>
</file>

<file path=ppt/tags/tag2.xml><?xml version="1.0" encoding="utf-8"?>
<p:tagLst xmlns:p="http://schemas.openxmlformats.org/presentationml/2006/main">
  <p:tag name="KSO_DOCER_RESOURCE_TRACE_INFO" val="{&quot;id&quot;:&quot;21558425&quot;,&quot;origin&quot;:0,&quot;type&quot;:&quot;icons&quot;,&quot;user&quot;:&quot;365732987&quot;}"/>
</p:tagLst>
</file>

<file path=ppt/tags/tag3.xml><?xml version="1.0" encoding="utf-8"?>
<p:tagLst xmlns:p="http://schemas.openxmlformats.org/presentationml/2006/main">
  <p:tag name="KSO_DOCER_RESOURCE_TRACE_INFO" val="{&quot;id&quot;:&quot;21589965&quot;,&quot;origin&quot;:0,&quot;type&quot;:&quot;icons&quot;,&quot;user&quot;:&quot;365732987&quot;}"/>
</p:tagLst>
</file>

<file path=ppt/tags/tag4.xml><?xml version="1.0" encoding="utf-8"?>
<p:tagLst xmlns:p="http://schemas.openxmlformats.org/presentationml/2006/main">
  <p:tag name="KSO_DOCER_RESOURCE_TRACE_INFO" val="{&quot;id&quot;:&quot;20263426&quot;,&quot;origin&quot;:0,&quot;type&quot;:&quot;icons&quot;,&quot;user&quot;:&quot;365732987&quot;}"/>
</p:tagLst>
</file>

<file path=ppt/tags/tag5.xml><?xml version="1.0" encoding="utf-8"?>
<p:tagLst xmlns:p="http://schemas.openxmlformats.org/presentationml/2006/main">
  <p:tag name="KSO_DOCER_RESOURCE_TRACE_INFO" val="{&quot;id&quot;:&quot;21569065&quot;,&quot;origin&quot;:0,&quot;type&quot;:&quot;icons&quot;,&quot;user&quot;:&quot;365732987&quot;}"/>
</p:tagLst>
</file>

<file path=ppt/tags/tag6.xml><?xml version="1.0" encoding="utf-8"?>
<p:tagLst xmlns:p="http://schemas.openxmlformats.org/presentationml/2006/main">
  <p:tag name="KSO_DOCER_RESOURCE_TRACE_INFO" val="{&quot;id&quot;:&quot;21557308&quot;,&quot;origin&quot;:0,&quot;type&quot;:&quot;icons&quot;,&quot;user&quot;:&quot;365732987&quot;}"/>
</p:tagLst>
</file>

<file path=ppt/tags/tag7.xml><?xml version="1.0" encoding="utf-8"?>
<p:tagLst xmlns:p="http://schemas.openxmlformats.org/presentationml/2006/main">
  <p:tag name="KSO_DOCER_RESOURCE_TRACE_INFO" val="{&quot;id&quot;:&quot;21557308&quot;,&quot;origin&quot;:0,&quot;type&quot;:&quot;icons&quot;,&quot;user&quot;:&quot;365732987&quot;}"/>
</p:tagLst>
</file>

<file path=ppt/tags/tag9.xml><?xml version="1.0" encoding="utf-8"?>
<p:tagLst xmlns:p="http://schemas.openxmlformats.org/presentationml/2006/main">
  <p:tag name="COMMONDATA" val="eyJoZGlkIjoiYmU1MTVhM2JmMWZhZDNiMDM4OGYxZjI2MGFhMjFhMjc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I4NzY4YzUxNi0wNzEzLTRjYjItYTc0OC00Zjc1OTMxMjhkNWEiCn0K"/>
    </extobj>
  </extobjs>
</s:customData>
</file>

<file path=customXml/itemProps8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2963</Words>
  <Application>WPS 演示</Application>
  <PresentationFormat>宽屏</PresentationFormat>
  <Paragraphs>471</Paragraphs>
  <Slides>16</Slides>
  <Notes>39</Notes>
  <HiddenSlides>4</HiddenSlides>
  <MMClips>11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50" baseType="lpstr">
      <vt:lpstr>Arial</vt:lpstr>
      <vt:lpstr>宋体</vt:lpstr>
      <vt:lpstr>Wingdings</vt:lpstr>
      <vt:lpstr>Arial</vt:lpstr>
      <vt:lpstr>微软雅黑</vt:lpstr>
      <vt:lpstr>Arial Unicode MS</vt:lpstr>
      <vt:lpstr>Roboto</vt:lpstr>
      <vt:lpstr>华文中宋</vt:lpstr>
      <vt:lpstr>Times New Roman</vt:lpstr>
      <vt:lpstr>黑体</vt:lpstr>
      <vt:lpstr>等线 Light</vt:lpstr>
      <vt:lpstr>等线</vt:lpstr>
      <vt:lpstr>Calibri</vt:lpstr>
      <vt:lpstr>Segoe Print</vt:lpstr>
      <vt:lpstr>Arial Unicode MS</vt:lpstr>
      <vt:lpstr>Lato</vt:lpstr>
      <vt:lpstr>微软雅黑 Light</vt:lpstr>
      <vt:lpstr>Neris Thin</vt:lpstr>
      <vt:lpstr>PingFang SC Semibold</vt:lpstr>
      <vt:lpstr>Helvetica</vt:lpstr>
      <vt:lpstr>Helvetica Light</vt:lpstr>
      <vt:lpstr>Abadi MT Condensed Extra Bold</vt:lpstr>
      <vt:lpstr>Hiragino Sans GB W3</vt:lpstr>
      <vt:lpstr>思源黑体 CN Light</vt:lpstr>
      <vt:lpstr>思源宋体 CN Heavy</vt:lpstr>
      <vt:lpstr>Lato Regular</vt:lpstr>
      <vt:lpstr>思源黑体 CN Bold</vt:lpstr>
      <vt:lpstr>Lato Light</vt:lpstr>
      <vt:lpstr>Open Sans</vt:lpstr>
      <vt:lpstr>汉仪字酷堂邓氏小楷繁</vt:lpstr>
      <vt:lpstr>Gill Sans</vt:lpstr>
      <vt:lpstr>Open Sans Light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业务流程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张树人</cp:lastModifiedBy>
  <cp:revision>712</cp:revision>
  <dcterms:created xsi:type="dcterms:W3CDTF">2016-08-09T03:42:00Z</dcterms:created>
  <dcterms:modified xsi:type="dcterms:W3CDTF">2022-09-09T02:16:55Z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B28F478B168D409DB265FCC122E5F754</vt:lpwstr>
  </property>
</Properties>
</file>